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79" r:id="rId7"/>
    <p:sldId id="258" r:id="rId8"/>
    <p:sldId id="272" r:id="rId9"/>
    <p:sldId id="274" r:id="rId10"/>
    <p:sldId id="269" r:id="rId11"/>
    <p:sldId id="273" r:id="rId12"/>
    <p:sldId id="260" r:id="rId13"/>
    <p:sldId id="267" r:id="rId14"/>
    <p:sldId id="276" r:id="rId15"/>
    <p:sldId id="277" r:id="rId16"/>
    <p:sldId id="278" r:id="rId17"/>
    <p:sldId id="268" r:id="rId18"/>
  </p:sldIdLst>
  <p:sldSz cx="7556500" cy="10693400"/>
  <p:notesSz cx="6858000" cy="9144000"/>
  <p:embeddedFontLst>
    <p:embeddedFont>
      <p:font typeface="Arial Bold" panose="020B0704020202020204" pitchFamily="34" charset="0"/>
      <p:regular r:id="rId20"/>
      <p:bold r:id="rId21"/>
    </p:embeddedFont>
    <p:embeddedFont>
      <p:font typeface="Lato" panose="020F0502020204030203" pitchFamily="34"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0AE12-E7E9-32D6-14ED-9DB8A3B65152}" name="Sara Alexander" initials="SA" userId="2f6060a898b76338" providerId="Windows Live"/>
  <p188:author id="{9125F383-A529-78BC-8626-661281A8363C}" name="Oana Aftenii" initials="OA" userId="S::oana.aftenii@returosgr.ro::8a87dd13-73a4-4837-9da6-afb0ea866409" providerId="AD"/>
  <p188:author id="{2433B9DF-6F0F-2017-9C64-935140ECA8E7}" name="Sara Alexander (e)" initials="S(" userId="S::sara.alexander@returosgr.ro::970cd0b2-519f-4efa-a6e3-e484eb0efd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CB5DE-28C7-4602-9218-23C3D6628145}" v="5" dt="2025-03-28T13:50:06.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92" y="-9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ce Mocanu" userId="cc56fc32-a90f-4e4f-9e78-65bd6b661d2f" providerId="ADAL" clId="{ACCCB5DE-28C7-4602-9218-23C3D6628145}"/>
    <pc:docChg chg="undo redo custSel addSld modSld">
      <pc:chgData name="Beatrice Mocanu" userId="cc56fc32-a90f-4e4f-9e78-65bd6b661d2f" providerId="ADAL" clId="{ACCCB5DE-28C7-4602-9218-23C3D6628145}" dt="2025-03-28T13:50:19.305" v="133" actId="1076"/>
      <pc:docMkLst>
        <pc:docMk/>
      </pc:docMkLst>
      <pc:sldChg chg="modSp mod">
        <pc:chgData name="Beatrice Mocanu" userId="cc56fc32-a90f-4e4f-9e78-65bd6b661d2f" providerId="ADAL" clId="{ACCCB5DE-28C7-4602-9218-23C3D6628145}" dt="2025-03-28T13:44:40.561" v="13" actId="20577"/>
        <pc:sldMkLst>
          <pc:docMk/>
          <pc:sldMk cId="0" sldId="256"/>
        </pc:sldMkLst>
        <pc:spChg chg="mod">
          <ac:chgData name="Beatrice Mocanu" userId="cc56fc32-a90f-4e4f-9e78-65bd6b661d2f" providerId="ADAL" clId="{ACCCB5DE-28C7-4602-9218-23C3D6628145}" dt="2025-03-28T13:44:40.561" v="13" actId="20577"/>
          <ac:spMkLst>
            <pc:docMk/>
            <pc:sldMk cId="0" sldId="256"/>
            <ac:spMk id="11" creationId="{C16E53A4-D607-B75D-9594-7D5AA53B79C3}"/>
          </ac:spMkLst>
        </pc:spChg>
      </pc:sldChg>
      <pc:sldChg chg="addSp modSp mod">
        <pc:chgData name="Beatrice Mocanu" userId="cc56fc32-a90f-4e4f-9e78-65bd6b661d2f" providerId="ADAL" clId="{ACCCB5DE-28C7-4602-9218-23C3D6628145}" dt="2025-03-28T13:49:31.521" v="130" actId="1076"/>
        <pc:sldMkLst>
          <pc:docMk/>
          <pc:sldMk cId="0" sldId="257"/>
        </pc:sldMkLst>
        <pc:spChg chg="add mod">
          <ac:chgData name="Beatrice Mocanu" userId="cc56fc32-a90f-4e4f-9e78-65bd6b661d2f" providerId="ADAL" clId="{ACCCB5DE-28C7-4602-9218-23C3D6628145}" dt="2025-03-28T13:49:31.521" v="130" actId="1076"/>
          <ac:spMkLst>
            <pc:docMk/>
            <pc:sldMk cId="0" sldId="257"/>
            <ac:spMk id="6" creationId="{53EFDB67-DC46-E361-D56B-A76872E8FBD9}"/>
          </ac:spMkLst>
        </pc:spChg>
        <pc:graphicFrameChg chg="modGraphic">
          <ac:chgData name="Beatrice Mocanu" userId="cc56fc32-a90f-4e4f-9e78-65bd6b661d2f" providerId="ADAL" clId="{ACCCB5DE-28C7-4602-9218-23C3D6628145}" dt="2025-03-28T13:45:01.885" v="16" actId="14734"/>
          <ac:graphicFrameMkLst>
            <pc:docMk/>
            <pc:sldMk cId="0" sldId="257"/>
            <ac:graphicFrameMk id="3" creationId="{7A629276-A4EE-92AB-F043-91ACFC3FF85A}"/>
          </ac:graphicFrameMkLst>
        </pc:graphicFrameChg>
      </pc:sldChg>
      <pc:sldChg chg="modSp mod">
        <pc:chgData name="Beatrice Mocanu" userId="cc56fc32-a90f-4e4f-9e78-65bd6b661d2f" providerId="ADAL" clId="{ACCCB5DE-28C7-4602-9218-23C3D6628145}" dt="2025-03-28T13:48:33.946" v="95" actId="108"/>
        <pc:sldMkLst>
          <pc:docMk/>
          <pc:sldMk cId="0" sldId="268"/>
        </pc:sldMkLst>
        <pc:graphicFrameChg chg="mod modGraphic">
          <ac:chgData name="Beatrice Mocanu" userId="cc56fc32-a90f-4e4f-9e78-65bd6b661d2f" providerId="ADAL" clId="{ACCCB5DE-28C7-4602-9218-23C3D6628145}" dt="2025-03-28T13:48:33.946" v="95" actId="108"/>
          <ac:graphicFrameMkLst>
            <pc:docMk/>
            <pc:sldMk cId="0" sldId="268"/>
            <ac:graphicFrameMk id="6" creationId="{48EACA3D-41E8-C6C3-748C-13EA424FE795}"/>
          </ac:graphicFrameMkLst>
        </pc:graphicFrameChg>
      </pc:sldChg>
      <pc:sldChg chg="addSp modSp new mod">
        <pc:chgData name="Beatrice Mocanu" userId="cc56fc32-a90f-4e4f-9e78-65bd6b661d2f" providerId="ADAL" clId="{ACCCB5DE-28C7-4602-9218-23C3D6628145}" dt="2025-03-28T13:50:19.305" v="133" actId="1076"/>
        <pc:sldMkLst>
          <pc:docMk/>
          <pc:sldMk cId="1629898863" sldId="279"/>
        </pc:sldMkLst>
        <pc:spChg chg="add mod">
          <ac:chgData name="Beatrice Mocanu" userId="cc56fc32-a90f-4e4f-9e78-65bd6b661d2f" providerId="ADAL" clId="{ACCCB5DE-28C7-4602-9218-23C3D6628145}" dt="2025-03-28T13:50:19.305" v="133" actId="1076"/>
          <ac:spMkLst>
            <pc:docMk/>
            <pc:sldMk cId="1629898863" sldId="279"/>
            <ac:spMk id="2" creationId="{91BED1F8-CCE5-60FD-DCEE-021293B62F9D}"/>
          </ac:spMkLst>
        </pc:spChg>
        <pc:spChg chg="add mod">
          <ac:chgData name="Beatrice Mocanu" userId="cc56fc32-a90f-4e4f-9e78-65bd6b661d2f" providerId="ADAL" clId="{ACCCB5DE-28C7-4602-9218-23C3D6628145}" dt="2025-03-28T13:50:19.305" v="133" actId="1076"/>
          <ac:spMkLst>
            <pc:docMk/>
            <pc:sldMk cId="1629898863" sldId="279"/>
            <ac:spMk id="3" creationId="{E9181A26-01EC-36E8-139A-479CEB7EB5D2}"/>
          </ac:spMkLst>
        </pc:spChg>
        <pc:spChg chg="add mod">
          <ac:chgData name="Beatrice Mocanu" userId="cc56fc32-a90f-4e4f-9e78-65bd6b661d2f" providerId="ADAL" clId="{ACCCB5DE-28C7-4602-9218-23C3D6628145}" dt="2025-03-28T13:49:46.380" v="131"/>
          <ac:spMkLst>
            <pc:docMk/>
            <pc:sldMk cId="1629898863" sldId="279"/>
            <ac:spMk id="4" creationId="{EE44F4FF-19D4-1CAA-324A-EF934B4B6AD8}"/>
          </ac:spMkLst>
        </pc:spChg>
        <pc:spChg chg="add mod">
          <ac:chgData name="Beatrice Mocanu" userId="cc56fc32-a90f-4e4f-9e78-65bd6b661d2f" providerId="ADAL" clId="{ACCCB5DE-28C7-4602-9218-23C3D6628145}" dt="2025-03-28T13:50:06.639" v="132"/>
          <ac:spMkLst>
            <pc:docMk/>
            <pc:sldMk cId="1629898863" sldId="279"/>
            <ac:spMk id="5" creationId="{855810F9-E3CA-6842-1C59-8C83E2686A1C}"/>
          </ac:spMkLst>
        </pc:spChg>
        <pc:spChg chg="add mod">
          <ac:chgData name="Beatrice Mocanu" userId="cc56fc32-a90f-4e4f-9e78-65bd6b661d2f" providerId="ADAL" clId="{ACCCB5DE-28C7-4602-9218-23C3D6628145}" dt="2025-03-28T13:50:06.639" v="132"/>
          <ac:spMkLst>
            <pc:docMk/>
            <pc:sldMk cId="1629898863" sldId="279"/>
            <ac:spMk id="6" creationId="{DBBA31A6-D260-F62C-1C1F-A654B58444FE}"/>
          </ac:spMkLst>
        </pc:spChg>
      </pc:sldChg>
    </pc:docChg>
  </pc:docChgLst>
  <pc:docChgLst>
    <pc:chgData name="Beatrice Mocanu" userId="cc56fc32-a90f-4e4f-9e78-65bd6b661d2f" providerId="ADAL" clId="{14643F5C-52AF-4734-BD26-41B15133163D}"/>
    <pc:docChg chg="undo custSel modSld">
      <pc:chgData name="Beatrice Mocanu" userId="cc56fc32-a90f-4e4f-9e78-65bd6b661d2f" providerId="ADAL" clId="{14643F5C-52AF-4734-BD26-41B15133163D}" dt="2024-05-31T14:16:51.311" v="547" actId="1076"/>
      <pc:docMkLst>
        <pc:docMk/>
      </pc:docMkLst>
      <pc:sldChg chg="addSp delSp modSp mod">
        <pc:chgData name="Beatrice Mocanu" userId="cc56fc32-a90f-4e4f-9e78-65bd6b661d2f" providerId="ADAL" clId="{14643F5C-52AF-4734-BD26-41B15133163D}" dt="2024-05-31T14:16:51.311" v="547" actId="1076"/>
        <pc:sldMkLst>
          <pc:docMk/>
          <pc:sldMk cId="0" sldId="256"/>
        </pc:sldMkLst>
        <pc:spChg chg="add mod">
          <ac:chgData name="Beatrice Mocanu" userId="cc56fc32-a90f-4e4f-9e78-65bd6b661d2f" providerId="ADAL" clId="{14643F5C-52AF-4734-BD26-41B15133163D}" dt="2024-05-31T14:16:51.311" v="547" actId="1076"/>
          <ac:spMkLst>
            <pc:docMk/>
            <pc:sldMk cId="0" sldId="256"/>
            <ac:spMk id="11" creationId="{C16E53A4-D607-B75D-9594-7D5AA53B79C3}"/>
          </ac:spMkLst>
        </pc:spChg>
        <pc:spChg chg="add del mod">
          <ac:chgData name="Beatrice Mocanu" userId="cc56fc32-a90f-4e4f-9e78-65bd6b661d2f" providerId="ADAL" clId="{14643F5C-52AF-4734-BD26-41B15133163D}" dt="2024-05-10T11:37:08.861" v="229" actId="478"/>
          <ac:spMkLst>
            <pc:docMk/>
            <pc:sldMk cId="0" sldId="256"/>
            <ac:spMk id="12" creationId="{10A0E406-3442-BA97-E745-1516C741FE01}"/>
          </ac:spMkLst>
        </pc:spChg>
      </pc:sldChg>
      <pc:sldChg chg="addSp delSp modSp mod">
        <pc:chgData name="Beatrice Mocanu" userId="cc56fc32-a90f-4e4f-9e78-65bd6b661d2f" providerId="ADAL" clId="{14643F5C-52AF-4734-BD26-41B15133163D}" dt="2024-05-31T14:15:52.653" v="543" actId="478"/>
        <pc:sldMkLst>
          <pc:docMk/>
          <pc:sldMk cId="0" sldId="268"/>
        </pc:sldMkLst>
        <pc:spChg chg="mod">
          <ac:chgData name="Beatrice Mocanu" userId="cc56fc32-a90f-4e4f-9e78-65bd6b661d2f" providerId="ADAL" clId="{14643F5C-52AF-4734-BD26-41B15133163D}" dt="2024-05-10T10:41:53.232" v="9" actId="1076"/>
          <ac:spMkLst>
            <pc:docMk/>
            <pc:sldMk cId="0" sldId="268"/>
            <ac:spMk id="3" creationId="{00000000-0000-0000-0000-000000000000}"/>
          </ac:spMkLst>
        </pc:spChg>
        <pc:spChg chg="mod">
          <ac:chgData name="Beatrice Mocanu" userId="cc56fc32-a90f-4e4f-9e78-65bd6b661d2f" providerId="ADAL" clId="{14643F5C-52AF-4734-BD26-41B15133163D}" dt="2024-05-10T10:44:36.017" v="34" actId="108"/>
          <ac:spMkLst>
            <pc:docMk/>
            <pc:sldMk cId="0" sldId="268"/>
            <ac:spMk id="7" creationId="{C15E8955-867A-B039-E4A2-624B9FFBDD7A}"/>
          </ac:spMkLst>
        </pc:spChg>
        <pc:spChg chg="add del mod">
          <ac:chgData name="Beatrice Mocanu" userId="cc56fc32-a90f-4e4f-9e78-65bd6b661d2f" providerId="ADAL" clId="{14643F5C-52AF-4734-BD26-41B15133163D}" dt="2024-05-31T14:15:52.653" v="543" actId="478"/>
          <ac:spMkLst>
            <pc:docMk/>
            <pc:sldMk cId="0" sldId="268"/>
            <ac:spMk id="8" creationId="{6D333F08-4FCC-0685-7B49-721A636A3075}"/>
          </ac:spMkLst>
        </pc:spChg>
        <pc:graphicFrameChg chg="mod modGraphic">
          <ac:chgData name="Beatrice Mocanu" userId="cc56fc32-a90f-4e4f-9e78-65bd6b661d2f" providerId="ADAL" clId="{14643F5C-52AF-4734-BD26-41B15133163D}" dt="2024-05-10T10:53:29.515" v="176" actId="20577"/>
          <ac:graphicFrameMkLst>
            <pc:docMk/>
            <pc:sldMk cId="0" sldId="268"/>
            <ac:graphicFrameMk id="6" creationId="{48EACA3D-41E8-C6C3-748C-13EA424FE795}"/>
          </ac:graphicFrameMkLst>
        </pc:graphicFrameChg>
      </pc:sldChg>
      <pc:sldChg chg="modSp mod">
        <pc:chgData name="Beatrice Mocanu" userId="cc56fc32-a90f-4e4f-9e78-65bd6b661d2f" providerId="ADAL" clId="{14643F5C-52AF-4734-BD26-41B15133163D}" dt="2024-05-31T14:15:29.972" v="542" actId="20577"/>
        <pc:sldMkLst>
          <pc:docMk/>
          <pc:sldMk cId="3153357914" sldId="278"/>
        </pc:sldMkLst>
        <pc:spChg chg="mod">
          <ac:chgData name="Beatrice Mocanu" userId="cc56fc32-a90f-4e4f-9e78-65bd6b661d2f" providerId="ADAL" clId="{14643F5C-52AF-4734-BD26-41B15133163D}" dt="2024-05-10T10:49:45.379" v="149" actId="1076"/>
          <ac:spMkLst>
            <pc:docMk/>
            <pc:sldMk cId="3153357914" sldId="278"/>
            <ac:spMk id="7" creationId="{8E83D2B9-154E-FB67-D811-8FA3E197AB71}"/>
          </ac:spMkLst>
        </pc:spChg>
        <pc:spChg chg="mod">
          <ac:chgData name="Beatrice Mocanu" userId="cc56fc32-a90f-4e4f-9e78-65bd6b661d2f" providerId="ADAL" clId="{14643F5C-52AF-4734-BD26-41B15133163D}" dt="2024-05-10T10:50:24.050" v="152" actId="1076"/>
          <ac:spMkLst>
            <pc:docMk/>
            <pc:sldMk cId="3153357914" sldId="278"/>
            <ac:spMk id="10" creationId="{94457244-8573-AE9E-47E7-FD2280EBAEA4}"/>
          </ac:spMkLst>
        </pc:spChg>
        <pc:spChg chg="mod">
          <ac:chgData name="Beatrice Mocanu" userId="cc56fc32-a90f-4e4f-9e78-65bd6b661d2f" providerId="ADAL" clId="{14643F5C-52AF-4734-BD26-41B15133163D}" dt="2024-05-31T14:15:29.972" v="542" actId="20577"/>
          <ac:spMkLst>
            <pc:docMk/>
            <pc:sldMk cId="3153357914" sldId="278"/>
            <ac:spMk id="13" creationId="{0058FDE4-4209-EE74-4C23-5338867EE4EB}"/>
          </ac:spMkLst>
        </pc:spChg>
        <pc:graphicFrameChg chg="mod modGraphic">
          <ac:chgData name="Beatrice Mocanu" userId="cc56fc32-a90f-4e4f-9e78-65bd6b661d2f" providerId="ADAL" clId="{14643F5C-52AF-4734-BD26-41B15133163D}" dt="2024-05-10T11:41:27.704" v="407" actId="20577"/>
          <ac:graphicFrameMkLst>
            <pc:docMk/>
            <pc:sldMk cId="3153357914" sldId="278"/>
            <ac:graphicFrameMk id="16" creationId="{6459EFA6-5097-6A25-FB47-C5A5EAB15AB5}"/>
          </ac:graphicFrameMkLst>
        </pc:graphicFrameChg>
        <pc:picChg chg="mod">
          <ac:chgData name="Beatrice Mocanu" userId="cc56fc32-a90f-4e4f-9e78-65bd6b661d2f" providerId="ADAL" clId="{14643F5C-52AF-4734-BD26-41B15133163D}" dt="2024-05-10T11:41:44.598" v="408" actId="1076"/>
          <ac:picMkLst>
            <pc:docMk/>
            <pc:sldMk cId="3153357914" sldId="278"/>
            <ac:picMk id="17" creationId="{7B225992-5325-8144-F19C-39CB904C3967}"/>
          </ac:picMkLst>
        </pc:picChg>
        <pc:picChg chg="mod">
          <ac:chgData name="Beatrice Mocanu" userId="cc56fc32-a90f-4e4f-9e78-65bd6b661d2f" providerId="ADAL" clId="{14643F5C-52AF-4734-BD26-41B15133163D}" dt="2024-05-10T10:49:34.609" v="148" actId="12788"/>
          <ac:picMkLst>
            <pc:docMk/>
            <pc:sldMk cId="3153357914" sldId="278"/>
            <ac:picMk id="19" creationId="{B6BFA120-F782-D922-4836-F8236F00F1AC}"/>
          </ac:picMkLst>
        </pc:picChg>
        <pc:picChg chg="mod">
          <ac:chgData name="Beatrice Mocanu" userId="cc56fc32-a90f-4e4f-9e78-65bd6b661d2f" providerId="ADAL" clId="{14643F5C-52AF-4734-BD26-41B15133163D}" dt="2024-05-10T10:49:34.609" v="148" actId="12788"/>
          <ac:picMkLst>
            <pc:docMk/>
            <pc:sldMk cId="3153357914" sldId="278"/>
            <ac:picMk id="20" creationId="{0516F43E-DE09-25C7-6D79-77411ABB5F03}"/>
          </ac:picMkLst>
        </pc:picChg>
        <pc:picChg chg="mod">
          <ac:chgData name="Beatrice Mocanu" userId="cc56fc32-a90f-4e4f-9e78-65bd6b661d2f" providerId="ADAL" clId="{14643F5C-52AF-4734-BD26-41B15133163D}" dt="2024-05-10T10:49:34.609" v="148" actId="12788"/>
          <ac:picMkLst>
            <pc:docMk/>
            <pc:sldMk cId="3153357914" sldId="278"/>
            <ac:picMk id="22" creationId="{58F741A3-C858-4579-DC6F-CAA0FD695893}"/>
          </ac:picMkLst>
        </pc:picChg>
        <pc:picChg chg="mod">
          <ac:chgData name="Beatrice Mocanu" userId="cc56fc32-a90f-4e4f-9e78-65bd6b661d2f" providerId="ADAL" clId="{14643F5C-52AF-4734-BD26-41B15133163D}" dt="2024-05-10T10:49:34.609" v="148" actId="12788"/>
          <ac:picMkLst>
            <pc:docMk/>
            <pc:sldMk cId="3153357914" sldId="278"/>
            <ac:picMk id="24" creationId="{2038272D-D716-BDD9-398D-479DF9383761}"/>
          </ac:picMkLst>
        </pc:picChg>
        <pc:picChg chg="mod">
          <ac:chgData name="Beatrice Mocanu" userId="cc56fc32-a90f-4e4f-9e78-65bd6b661d2f" providerId="ADAL" clId="{14643F5C-52AF-4734-BD26-41B15133163D}" dt="2024-05-10T10:49:34.609" v="148" actId="12788"/>
          <ac:picMkLst>
            <pc:docMk/>
            <pc:sldMk cId="3153357914" sldId="278"/>
            <ac:picMk id="4098" creationId="{1CCAF503-9102-3217-2386-493338791E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E603-5FBF-491D-A78D-64E80F84A1F9}" type="datetimeFigureOut">
              <a:rPr lang="en-GB" smtClean="0"/>
              <a:t>28/03/2025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Faceți clic pentru a edita stilurile de text Master</a:t>
            </a:r>
          </a:p>
          <a:p>
            <a:pPr lvl="1"/>
            <a:r>
              <a:rPr lang="en-US"/>
              <a:t>Al doilea nivel</a:t>
            </a:r>
          </a:p>
          <a:p>
            <a:pPr lvl="2"/>
            <a:r>
              <a:rPr lang="en-US"/>
              <a:t>Al treilea nivel</a:t>
            </a:r>
          </a:p>
          <a:p>
            <a:pPr lvl="3"/>
            <a:r>
              <a:rPr lang="en-US"/>
              <a:t>Al patrulea nivel</a:t>
            </a:r>
          </a:p>
          <a:p>
            <a:pPr lvl="4"/>
            <a:r>
              <a:rPr lang="en-US"/>
              <a:t>Al cincilea nivel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4A19C-B714-4E7D-8EC7-A8E5F0038207}" type="slidenum">
              <a:rPr lang="en-GB" smtClean="0"/>
              <a:t>‹#›</a:t>
            </a:fld>
            <a:endParaRPr lang="en-GB"/>
          </a:p>
        </p:txBody>
      </p:sp>
    </p:spTree>
    <p:extLst>
      <p:ext uri="{BB962C8B-B14F-4D97-AF65-F5344CB8AC3E}">
        <p14:creationId xmlns:p14="http://schemas.microsoft.com/office/powerpoint/2010/main" val="48638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44A19C-B714-4E7D-8EC7-A8E5F0038207}" type="slidenum">
              <a:rPr lang="en-GB" smtClean="0"/>
              <a:t>14</a:t>
            </a:fld>
            <a:endParaRPr lang="en-GB"/>
          </a:p>
        </p:txBody>
      </p:sp>
    </p:spTree>
    <p:extLst>
      <p:ext uri="{BB962C8B-B14F-4D97-AF65-F5344CB8AC3E}">
        <p14:creationId xmlns:p14="http://schemas.microsoft.com/office/powerpoint/2010/main" val="34011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Faceți clic pentru a edita stilul titlului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Faceți clic pentru a edita stilurile de text Master</a:t>
            </a:r>
          </a:p>
          <a:p>
            <a:pPr lvl="1"/>
            <a:r>
              <a:rPr lang="en-US"/>
              <a:t>Al doilea nivel</a:t>
            </a:r>
          </a:p>
          <a:p>
            <a:pPr lvl="2"/>
            <a:r>
              <a:rPr lang="en-US"/>
              <a:t>Al treilea nivel</a:t>
            </a:r>
          </a:p>
          <a:p>
            <a:pPr lvl="3"/>
            <a:r>
              <a:rPr lang="en-US"/>
              <a:t>Al patrulea nivel</a:t>
            </a:r>
          </a:p>
          <a:p>
            <a:pPr lvl="4"/>
            <a:r>
              <a:rPr lang="en-US"/>
              <a:t>Al cincilea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575" y="-41646"/>
            <a:ext cx="333462" cy="1723096"/>
            <a:chOff x="0" y="0"/>
            <a:chExt cx="444615" cy="2297462"/>
          </a:xfrm>
        </p:grpSpPr>
        <p:sp>
          <p:nvSpPr>
            <p:cNvPr id="3" name="AutoShape 3"/>
            <p:cNvSpPr/>
            <p:nvPr/>
          </p:nvSpPr>
          <p:spPr>
            <a:xfrm rot="5400000">
              <a:off x="-1110631" y="1110631"/>
              <a:ext cx="2297462" cy="0"/>
            </a:xfrm>
            <a:prstGeom prst="line">
              <a:avLst/>
            </a:prstGeom>
            <a:ln w="76200" cap="flat">
              <a:solidFill>
                <a:srgbClr val="1C2120"/>
              </a:solidFill>
              <a:prstDash val="solid"/>
              <a:headEnd type="none" w="sm" len="sm"/>
              <a:tailEnd type="none" w="sm" len="sm"/>
            </a:ln>
          </p:spPr>
          <p:txBody>
            <a:bodyPr/>
            <a:lstStyle/>
            <a:p>
              <a:endParaRPr lang="en-GB"/>
            </a:p>
          </p:txBody>
        </p:sp>
        <p:sp>
          <p:nvSpPr>
            <p:cNvPr id="4" name="AutoShape 4"/>
            <p:cNvSpPr/>
            <p:nvPr/>
          </p:nvSpPr>
          <p:spPr>
            <a:xfrm rot="5400000">
              <a:off x="-158813" y="527228"/>
              <a:ext cx="1130656" cy="0"/>
            </a:xfrm>
            <a:prstGeom prst="line">
              <a:avLst/>
            </a:prstGeom>
            <a:ln w="76200" cap="flat">
              <a:solidFill>
                <a:srgbClr val="1C2120"/>
              </a:solidFill>
              <a:prstDash val="solid"/>
              <a:headEnd type="none" w="sm" len="sm"/>
              <a:tailEnd type="none" w="sm" len="sm"/>
            </a:ln>
          </p:spPr>
          <p:txBody>
            <a:bodyPr/>
            <a:lstStyle/>
            <a:p>
              <a:endParaRPr lang="en-GB"/>
            </a:p>
          </p:txBody>
        </p:sp>
      </p:grpSp>
      <p:sp>
        <p:nvSpPr>
          <p:cNvPr id="5" name="Freeform 5"/>
          <p:cNvSpPr/>
          <p:nvPr/>
        </p:nvSpPr>
        <p:spPr>
          <a:xfrm>
            <a:off x="1717051" y="610331"/>
            <a:ext cx="4125898" cy="2142240"/>
          </a:xfrm>
          <a:custGeom>
            <a:avLst/>
            <a:gdLst/>
            <a:ahLst/>
            <a:cxnLst/>
            <a:rect l="l" t="t" r="r" b="b"/>
            <a:pathLst>
              <a:path w="4125898" h="2142240">
                <a:moveTo>
                  <a:pt x="0" y="0"/>
                </a:moveTo>
                <a:lnTo>
                  <a:pt x="4125898" y="0"/>
                </a:lnTo>
                <a:lnTo>
                  <a:pt x="4125898" y="2142240"/>
                </a:lnTo>
                <a:lnTo>
                  <a:pt x="0" y="2142240"/>
                </a:lnTo>
                <a:lnTo>
                  <a:pt x="0" y="0"/>
                </a:lnTo>
                <a:close/>
              </a:path>
            </a:pathLst>
          </a:custGeom>
          <a:blipFill>
            <a:blip r:embed="rId2"/>
            <a:stretch>
              <a:fillRect t="-46239" b="-46357"/>
            </a:stretch>
          </a:blipFill>
        </p:spPr>
        <p:txBody>
          <a:bodyPr/>
          <a:lstStyle/>
          <a:p>
            <a:endParaRPr lang="en-GB"/>
          </a:p>
        </p:txBody>
      </p:sp>
      <p:sp>
        <p:nvSpPr>
          <p:cNvPr id="6" name="TextBox 6"/>
          <p:cNvSpPr txBox="1"/>
          <p:nvPr/>
        </p:nvSpPr>
        <p:spPr>
          <a:xfrm>
            <a:off x="756000" y="5259476"/>
            <a:ext cx="6427670" cy="1569469"/>
          </a:xfrm>
          <a:prstGeom prst="rect">
            <a:avLst/>
          </a:prstGeom>
        </p:spPr>
        <p:txBody>
          <a:bodyPr lIns="0" tIns="0" rIns="0" bIns="0" rtlCol="0" anchor="t">
            <a:spAutoFit/>
          </a:bodyPr>
          <a:lstStyle/>
          <a:p>
            <a:pPr>
              <a:lnSpc>
                <a:spcPts val="4234"/>
              </a:lnSpc>
              <a:spcBef>
                <a:spcPct val="0"/>
              </a:spcBef>
            </a:pPr>
            <a:r>
              <a:rPr lang="en-US" sz="3024" spc="87" dirty="0">
                <a:solidFill>
                  <a:srgbClr val="1C2120"/>
                </a:solidFill>
                <a:latin typeface="Arial Bold"/>
              </a:rPr>
              <a:t>Registration of products/containers in the Packaging Registry</a:t>
            </a:r>
          </a:p>
        </p:txBody>
      </p:sp>
      <p:sp>
        <p:nvSpPr>
          <p:cNvPr id="7" name="TextBox 7"/>
          <p:cNvSpPr txBox="1"/>
          <p:nvPr/>
        </p:nvSpPr>
        <p:spPr>
          <a:xfrm>
            <a:off x="756000" y="4670758"/>
            <a:ext cx="6048000" cy="387157"/>
          </a:xfrm>
          <a:prstGeom prst="rect">
            <a:avLst/>
          </a:prstGeom>
        </p:spPr>
        <p:txBody>
          <a:bodyPr lIns="0" tIns="0" rIns="0" bIns="0" rtlCol="0" anchor="t">
            <a:spAutoFit/>
          </a:bodyPr>
          <a:lstStyle/>
          <a:p>
            <a:pPr>
              <a:lnSpc>
                <a:spcPts val="3348"/>
              </a:lnSpc>
              <a:spcBef>
                <a:spcPct val="0"/>
              </a:spcBef>
            </a:pPr>
            <a:r>
              <a:rPr lang="en-US" sz="2391" spc="339" dirty="0">
                <a:solidFill>
                  <a:srgbClr val="1C2120"/>
                </a:solidFill>
                <a:latin typeface="Arial"/>
              </a:rPr>
              <a:t>INSTRUCTIONS REGARDING</a:t>
            </a:r>
          </a:p>
        </p:txBody>
      </p:sp>
      <p:sp>
        <p:nvSpPr>
          <p:cNvPr id="8" name="Freeform 8"/>
          <p:cNvSpPr/>
          <p:nvPr/>
        </p:nvSpPr>
        <p:spPr>
          <a:xfrm>
            <a:off x="-1053287" y="7795984"/>
            <a:ext cx="3618573" cy="4280033"/>
          </a:xfrm>
          <a:custGeom>
            <a:avLst/>
            <a:gdLst/>
            <a:ahLst/>
            <a:cxnLst/>
            <a:rect l="l" t="t" r="r" b="b"/>
            <a:pathLst>
              <a:path w="3618573" h="4280033">
                <a:moveTo>
                  <a:pt x="0" y="0"/>
                </a:moveTo>
                <a:lnTo>
                  <a:pt x="3618574" y="0"/>
                </a:lnTo>
                <a:lnTo>
                  <a:pt x="3618574" y="4280032"/>
                </a:lnTo>
                <a:lnTo>
                  <a:pt x="0" y="4280032"/>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AutoShape 9"/>
          <p:cNvSpPr/>
          <p:nvPr/>
        </p:nvSpPr>
        <p:spPr>
          <a:xfrm>
            <a:off x="7024413" y="1804094"/>
            <a:ext cx="668940" cy="9078409"/>
          </a:xfrm>
          <a:prstGeom prst="rect">
            <a:avLst/>
          </a:prstGeom>
          <a:solidFill>
            <a:srgbClr val="48A877"/>
          </a:solidFill>
        </p:spPr>
        <p:txBody>
          <a:bodyPr/>
          <a:lstStyle/>
          <a:p>
            <a:endParaRPr lang="en-GB"/>
          </a:p>
        </p:txBody>
      </p:sp>
      <p:sp>
        <p:nvSpPr>
          <p:cNvPr id="10" name="TextBox 10"/>
          <p:cNvSpPr txBox="1"/>
          <p:nvPr/>
        </p:nvSpPr>
        <p:spPr>
          <a:xfrm>
            <a:off x="756000" y="6973252"/>
            <a:ext cx="6048000" cy="411055"/>
          </a:xfrm>
          <a:prstGeom prst="rect">
            <a:avLst/>
          </a:prstGeom>
        </p:spPr>
        <p:txBody>
          <a:bodyPr lIns="0" tIns="0" rIns="0" bIns="0" rtlCol="0" anchor="t">
            <a:spAutoFit/>
          </a:bodyPr>
          <a:lstStyle/>
          <a:p>
            <a:pPr>
              <a:lnSpc>
                <a:spcPts val="3068"/>
              </a:lnSpc>
              <a:spcBef>
                <a:spcPct val="0"/>
              </a:spcBef>
            </a:pPr>
            <a:r>
              <a:rPr lang="en" sz="2191" spc="311" dirty="0">
                <a:solidFill>
                  <a:srgbClr val="1C2120"/>
                </a:solidFill>
                <a:latin typeface="Arial"/>
              </a:rPr>
              <a:t>FOR PRODUCERS</a:t>
            </a:r>
          </a:p>
        </p:txBody>
      </p:sp>
      <p:sp>
        <p:nvSpPr>
          <p:cNvPr id="11" name="TextBox 10">
            <a:extLst>
              <a:ext uri="{FF2B5EF4-FFF2-40B4-BE49-F238E27FC236}">
                <a16:creationId xmlns:a16="http://schemas.microsoft.com/office/drawing/2014/main" id="{C16E53A4-D607-B75D-9594-7D5AA53B79C3}"/>
              </a:ext>
            </a:extLst>
          </p:cNvPr>
          <p:cNvSpPr txBox="1"/>
          <p:nvPr/>
        </p:nvSpPr>
        <p:spPr>
          <a:xfrm>
            <a:off x="4354446" y="9936000"/>
            <a:ext cx="4129088" cy="198581"/>
          </a:xfrm>
          <a:prstGeom prst="rect">
            <a:avLst/>
          </a:prstGeom>
        </p:spPr>
        <p:txBody>
          <a:bodyPr lIns="0" tIns="0" rIns="0" bIns="0" rtlCol="0" anchor="t">
            <a:spAutoFit/>
          </a:bodyPr>
          <a:lstStyle>
            <a:defPPr>
              <a:defRPr lang="en-US"/>
            </a:defPPr>
            <a:lvl1pPr>
              <a:lnSpc>
                <a:spcPts val="1680"/>
              </a:lnSpc>
              <a:defRPr sz="1200">
                <a:solidFill>
                  <a:srgbClr val="000000"/>
                </a:solidFill>
                <a:latin typeface="Arial"/>
              </a:defRPr>
            </a:lvl1pPr>
          </a:lstStyle>
          <a:p>
            <a:r>
              <a:rPr lang="en" dirty="0" err="1"/>
              <a:t>Version</a:t>
            </a:r>
            <a:r>
              <a:rPr lang="en" dirty="0"/>
              <a:t> </a:t>
            </a:r>
            <a:r>
              <a:rPr lang="en" dirty="0" err="1"/>
              <a:t>updated </a:t>
            </a:r>
            <a:r>
              <a:rPr lang="en" sz="1200" dirty="0" err="1">
                <a:solidFill>
                  <a:srgbClr val="000000"/>
                </a:solidFill>
                <a:latin typeface="Arial"/>
              </a:rPr>
              <a:t>_ </a:t>
            </a:r>
            <a:r>
              <a:rPr lang="en" dirty="0" err="1"/>
              <a:t>March </a:t>
            </a:r>
            <a:r>
              <a:rPr lang="en" dirty="0"/>
              <a:t>28 , 2025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7</a:t>
            </a:r>
          </a:p>
        </p:txBody>
      </p:sp>
      <p:sp>
        <p:nvSpPr>
          <p:cNvPr id="12" name="TextBox 6">
            <a:extLst>
              <a:ext uri="{FF2B5EF4-FFF2-40B4-BE49-F238E27FC236}">
                <a16:creationId xmlns:a16="http://schemas.microsoft.com/office/drawing/2014/main" id="{8F27D756-7FD2-06E8-DAB5-210F7C8C55BE}"/>
              </a:ext>
            </a:extLst>
          </p:cNvPr>
          <p:cNvSpPr txBox="1"/>
          <p:nvPr/>
        </p:nvSpPr>
        <p:spPr>
          <a:xfrm>
            <a:off x="755999" y="7760728"/>
            <a:ext cx="6040403" cy="198581"/>
          </a:xfrm>
          <a:prstGeom prst="rect">
            <a:avLst/>
          </a:prstGeom>
        </p:spPr>
        <p:txBody>
          <a:bodyPr wrap="square" lIns="0" tIns="0" rIns="0" bIns="0" rtlCol="0" anchor="t">
            <a:spAutoFit/>
          </a:bodyPr>
          <a:lstStyle/>
          <a:p>
            <a:pPr>
              <a:lnSpc>
                <a:spcPts val="1680"/>
              </a:lnSpc>
              <a:spcBef>
                <a:spcPct val="0"/>
              </a:spcBef>
            </a:pPr>
            <a:r>
              <a:rPr lang="en" sz="1200" b="1">
                <a:solidFill>
                  <a:srgbClr val="000000"/>
                </a:solidFill>
                <a:latin typeface="Arial" panose="020B0604020202020204" pitchFamily="34" charset="0"/>
                <a:ea typeface="Calibri" panose="020F0502020204030204" pitchFamily="34" charset="0"/>
                <a:cs typeface="Arial" panose="020B0604020202020204" pitchFamily="34" charset="0"/>
              </a:rPr>
              <a:t>Example of a successful confirmation email:</a:t>
            </a:r>
            <a:endParaRPr lang="en-GB" sz="1200" b="1">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screenshot of a computer&#10;&#10;Description automatically generated">
            <a:extLst>
              <a:ext uri="{FF2B5EF4-FFF2-40B4-BE49-F238E27FC236}">
                <a16:creationId xmlns:a16="http://schemas.microsoft.com/office/drawing/2014/main" id="{8A295C63-731B-178A-B696-01F4B465E249}"/>
              </a:ext>
            </a:extLst>
          </p:cNvPr>
          <p:cNvPicPr>
            <a:picLocks noChangeAspect="1"/>
          </p:cNvPicPr>
          <p:nvPr/>
        </p:nvPicPr>
        <p:blipFill>
          <a:blip r:embed="rId3"/>
          <a:stretch>
            <a:fillRect/>
          </a:stretch>
        </p:blipFill>
        <p:spPr>
          <a:xfrm>
            <a:off x="912495" y="1167321"/>
            <a:ext cx="5731510" cy="2050415"/>
          </a:xfrm>
          <a:prstGeom prst="rect">
            <a:avLst/>
          </a:prstGeom>
          <a:ln w="15875">
            <a:solidFill>
              <a:schemeClr val="tx1"/>
            </a:solidFill>
          </a:ln>
        </p:spPr>
      </p:pic>
      <p:sp>
        <p:nvSpPr>
          <p:cNvPr id="8" name="TextBox 7">
            <a:extLst>
              <a:ext uri="{FF2B5EF4-FFF2-40B4-BE49-F238E27FC236}">
                <a16:creationId xmlns:a16="http://schemas.microsoft.com/office/drawing/2014/main" id="{639E65B4-E8E6-E986-C187-A4536952C582}"/>
              </a:ext>
            </a:extLst>
          </p:cNvPr>
          <p:cNvSpPr txBox="1"/>
          <p:nvPr/>
        </p:nvSpPr>
        <p:spPr>
          <a:xfrm>
            <a:off x="756000" y="3556031"/>
            <a:ext cx="6040403" cy="4122732"/>
          </a:xfrm>
          <a:prstGeom prst="rect">
            <a:avLst/>
          </a:prstGeom>
        </p:spPr>
        <p:txBody>
          <a:bodyPr lIns="0" tIns="0" rIns="0" bIns="0" rtlCol="0" anchor="t">
            <a:spAutoFit/>
          </a:bodyPr>
          <a:lstStyle/>
          <a:p>
            <a:pPr>
              <a:lnSpc>
                <a:spcPts val="1680"/>
              </a:lnSpc>
              <a:spcBef>
                <a:spcPct val="0"/>
              </a:spcBef>
            </a:pPr>
            <a:r>
              <a:rPr lang="en" sz="1200" dirty="0">
                <a:solidFill>
                  <a:srgbClr val="000000"/>
                </a:solidFill>
                <a:latin typeface="Arial"/>
                <a:cs typeface="Arial"/>
              </a:rPr>
              <a:t>Confirming that your file was successfully uploaded </a:t>
            </a:r>
            <a:r>
              <a:rPr lang="en" sz="1200" b="1" dirty="0">
                <a:solidFill>
                  <a:srgbClr val="000000"/>
                </a:solidFill>
                <a:latin typeface="Arial"/>
                <a:cs typeface="Arial"/>
              </a:rPr>
              <a:t>does not mean that </a:t>
            </a:r>
            <a:r>
              <a:rPr lang="en" sz="1200" dirty="0">
                <a:solidFill>
                  <a:srgbClr val="000000"/>
                </a:solidFill>
                <a:latin typeface="Arial"/>
                <a:cs typeface="Arial"/>
              </a:rPr>
              <a:t>it is error-free. It simply confirms that your file was uploaded to the system.</a:t>
            </a:r>
          </a:p>
          <a:p>
            <a:pPr>
              <a:lnSpc>
                <a:spcPts val="1680"/>
              </a:lnSpc>
              <a:spcBef>
                <a:spcPct val="0"/>
              </a:spcBef>
            </a:pPr>
            <a:endParaRPr lang="en-US" sz="1200" dirty="0">
              <a:solidFill>
                <a:srgbClr val="000000"/>
              </a:solidFill>
              <a:latin typeface="Arial"/>
              <a:cs typeface="Arial"/>
            </a:endParaRPr>
          </a:p>
          <a:p>
            <a:pPr>
              <a:lnSpc>
                <a:spcPts val="1680"/>
              </a:lnSpc>
              <a:spcBef>
                <a:spcPct val="0"/>
              </a:spcBef>
            </a:pPr>
            <a:r>
              <a:rPr lang="en" sz="1200" dirty="0">
                <a:solidFill>
                  <a:srgbClr val="000000"/>
                </a:solidFill>
                <a:latin typeface="Arial"/>
                <a:cs typeface="Arial"/>
              </a:rPr>
              <a:t>You will receive an email after you upload your file. This email will indicate whether your products were successfully uploaded or not.</a:t>
            </a:r>
          </a:p>
          <a:p>
            <a:pPr>
              <a:lnSpc>
                <a:spcPts val="1680"/>
              </a:lnSpc>
              <a:spcBef>
                <a:spcPct val="0"/>
              </a:spcBef>
            </a:pPr>
            <a:endParaRPr lang="en-US" sz="1200" dirty="0">
              <a:solidFill>
                <a:srgbClr val="000000"/>
              </a:solidFill>
              <a:latin typeface="Arial"/>
              <a:cs typeface="Arial"/>
            </a:endParaRPr>
          </a:p>
          <a:p>
            <a:pPr>
              <a:lnSpc>
                <a:spcPts val="1680"/>
              </a:lnSpc>
              <a:spcBef>
                <a:spcPct val="0"/>
              </a:spcBef>
            </a:pP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Successful confirmation email - </a:t>
            </a:r>
            <a:r>
              <a:rPr lang="en" sz="1200" dirty="0">
                <a:solidFill>
                  <a:srgbClr val="000000"/>
                </a:solidFill>
                <a:latin typeface="Arial"/>
                <a:ea typeface="Calibri"/>
                <a:cs typeface="Arial"/>
              </a:rPr>
              <a:t>If all the fields in the CSV are filled incorrectly, you will receive an email confirming the mass registration of the product. At this point, you should move on to the next step - Submit the product for approval.</a:t>
            </a:r>
          </a:p>
          <a:p>
            <a:pPr>
              <a:lnSpc>
                <a:spcPts val="1680"/>
              </a:lnSpc>
              <a:spcBef>
                <a:spcPct val="0"/>
              </a:spcBef>
            </a:pPr>
            <a:endParaRPr lang="en-GB" sz="1200" dirty="0">
              <a:solidFill>
                <a:srgbClr val="000000"/>
              </a:solidFill>
              <a:latin typeface="Arial"/>
              <a:ea typeface="Calibri"/>
              <a:cs typeface="Arial"/>
            </a:endParaRPr>
          </a:p>
          <a:p>
            <a:pPr>
              <a:lnSpc>
                <a:spcPts val="1680"/>
              </a:lnSpc>
              <a:spcBef>
                <a:spcPct val="0"/>
              </a:spcBef>
            </a:pPr>
            <a:r>
              <a:rPr lang="en" sz="1200" dirty="0">
                <a:solidFill>
                  <a:srgbClr val="000000"/>
                </a:solidFill>
                <a:latin typeface="Arial"/>
                <a:ea typeface="Calibri"/>
                <a:cs typeface="Arial"/>
              </a:rPr>
              <a:t>Failed </a:t>
            </a: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Registration Email - </a:t>
            </a:r>
            <a:r>
              <a:rPr lang="en" sz="1200" dirty="0">
                <a:solidFill>
                  <a:srgbClr val="000000"/>
                </a:solidFill>
                <a:latin typeface="Arial"/>
                <a:ea typeface="Calibri"/>
                <a:cs typeface="Arial"/>
              </a:rPr>
              <a:t>If any field in the CSV contains errors, you will receive an email informing you that the bulk product registration failed. The email will provide details about the error. Please correct all errors and re-upload the CSV.</a:t>
            </a:r>
          </a:p>
          <a:p>
            <a:pPr>
              <a:lnSpc>
                <a:spcPts val="1680"/>
              </a:lnSpc>
              <a:spcBef>
                <a:spcPct val="0"/>
              </a:spcBef>
            </a:pPr>
            <a:endParaRPr lang="en-GB" sz="1200" dirty="0">
              <a:solidFill>
                <a:srgbClr val="000000"/>
              </a:solidFill>
              <a:latin typeface="Arial"/>
              <a:ea typeface="Calibri"/>
              <a:cs typeface="Arial"/>
            </a:endParaRPr>
          </a:p>
          <a:p>
            <a:pPr>
              <a:lnSpc>
                <a:spcPts val="1680"/>
              </a:lnSpc>
              <a:spcBef>
                <a:spcPct val="0"/>
              </a:spcBef>
            </a:pPr>
            <a:r>
              <a:rPr lang="en" sz="1200" dirty="0">
                <a:solidFill>
                  <a:srgbClr val="000000"/>
                </a:solidFill>
                <a:latin typeface="Arial"/>
                <a:ea typeface="Calibri"/>
                <a:cs typeface="Arial"/>
              </a:rPr>
              <a:t>Please note - the CSV file may contain several errors that are not included in the first email you receive. Please continue to correct the errors as per the details in the emails and re-upload until you receive the confirmation email informing you that the bulk product registration has been successfully completed.</a:t>
            </a:r>
          </a:p>
          <a:p>
            <a:pPr>
              <a:lnSpc>
                <a:spcPts val="1680"/>
              </a:lnSpc>
              <a:spcBef>
                <a:spcPct val="0"/>
              </a:spcBef>
            </a:pPr>
            <a:endParaRPr lang="en-US" sz="1200" dirty="0">
              <a:solidFill>
                <a:srgbClr val="000000"/>
              </a:solidFill>
              <a:latin typeface="Arial"/>
              <a:cs typeface="Arial"/>
            </a:endParaRPr>
          </a:p>
        </p:txBody>
      </p:sp>
      <p:sp>
        <p:nvSpPr>
          <p:cNvPr id="11" name="Oval 10">
            <a:extLst>
              <a:ext uri="{FF2B5EF4-FFF2-40B4-BE49-F238E27FC236}">
                <a16:creationId xmlns:a16="http://schemas.microsoft.com/office/drawing/2014/main" id="{59BBC271-16EB-4A71-66B0-A597E935C313}"/>
              </a:ext>
            </a:extLst>
          </p:cNvPr>
          <p:cNvSpPr/>
          <p:nvPr/>
        </p:nvSpPr>
        <p:spPr>
          <a:xfrm>
            <a:off x="3432692" y="1036593"/>
            <a:ext cx="3584797" cy="59975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1422527-F9D3-10AC-68A2-B8CC8E2BCCF5}"/>
              </a:ext>
            </a:extLst>
          </p:cNvPr>
          <p:cNvPicPr>
            <a:picLocks noChangeAspect="1"/>
          </p:cNvPicPr>
          <p:nvPr/>
        </p:nvPicPr>
        <p:blipFill>
          <a:blip r:embed="rId4"/>
          <a:stretch>
            <a:fillRect/>
          </a:stretch>
        </p:blipFill>
        <p:spPr>
          <a:xfrm>
            <a:off x="1458331" y="8239702"/>
            <a:ext cx="4635738" cy="1378021"/>
          </a:xfrm>
          <a:prstGeom prst="rect">
            <a:avLst/>
          </a:prstGeom>
          <a:ln w="15875">
            <a:solidFill>
              <a:schemeClr val="tx1"/>
            </a:solidFill>
          </a:ln>
        </p:spPr>
      </p:pic>
      <p:sp>
        <p:nvSpPr>
          <p:cNvPr id="6" name="TextBox 7">
            <a:extLst>
              <a:ext uri="{FF2B5EF4-FFF2-40B4-BE49-F238E27FC236}">
                <a16:creationId xmlns:a16="http://schemas.microsoft.com/office/drawing/2014/main" id="{3C73A0ED-0C7E-D4D5-412D-5A53272A818B}"/>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8</a:t>
            </a:r>
          </a:p>
        </p:txBody>
      </p:sp>
      <p:sp>
        <p:nvSpPr>
          <p:cNvPr id="6" name="TextBox 6">
            <a:extLst>
              <a:ext uri="{FF2B5EF4-FFF2-40B4-BE49-F238E27FC236}">
                <a16:creationId xmlns:a16="http://schemas.microsoft.com/office/drawing/2014/main" id="{0B55CCB6-688D-172A-3A1F-8C5EE0B6A9D7}"/>
              </a:ext>
            </a:extLst>
          </p:cNvPr>
          <p:cNvSpPr txBox="1"/>
          <p:nvPr/>
        </p:nvSpPr>
        <p:spPr>
          <a:xfrm>
            <a:off x="1056498" y="7880661"/>
            <a:ext cx="6040403" cy="1675908"/>
          </a:xfrm>
          <a:prstGeom prst="rect">
            <a:avLst/>
          </a:prstGeom>
        </p:spPr>
        <p:txBody>
          <a:bodyPr wrap="square" lIns="0" tIns="0" rIns="0" bIns="0" rtlCol="0" anchor="t">
            <a:spAutoFit/>
          </a:bodyPr>
          <a:lstStyle/>
          <a:p>
            <a:r>
              <a:rPr lang="en-US" sz="1200" dirty="0">
                <a:latin typeface="Arial" panose="020B0604020202020204" pitchFamily="34" charset="0"/>
                <a:cs typeface="Arial" panose="020B0604020202020204" pitchFamily="34" charset="0"/>
              </a:rPr>
              <a:t>Once the products have been successfully uploaded, they will be available in the 'Products' tab on the Manufacturer page in the registration portal.</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Important: Don't forget to submit them for approval!</a:t>
            </a:r>
          </a:p>
          <a:p>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note that all products uploaded via CSV are set to 'Imported' status, and an action to 'Submit for Approval' is required. RetuRO will not review products for approval until they have been submitted.</a:t>
            </a:r>
          </a:p>
          <a:p>
            <a:pPr>
              <a:lnSpc>
                <a:spcPts val="1680"/>
              </a:lnSpc>
              <a:spcBef>
                <a:spcPct val="0"/>
              </a:spcBef>
            </a:pPr>
            <a:endParaRPr lang="en-GB" sz="1200" dirty="0">
              <a:effectLst/>
              <a:latin typeface="Arial" panose="020B0604020202020204" pitchFamily="34" charset="0"/>
              <a:ea typeface="Arial" panose="020B06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FACFD2F8-0A3F-3BD4-5035-1105D4E2C97B}"/>
              </a:ext>
            </a:extLst>
          </p:cNvPr>
          <p:cNvSpPr txBox="1"/>
          <p:nvPr/>
        </p:nvSpPr>
        <p:spPr>
          <a:xfrm>
            <a:off x="756000" y="1150825"/>
            <a:ext cx="6040403" cy="198581"/>
          </a:xfrm>
          <a:prstGeom prst="rect">
            <a:avLst/>
          </a:prstGeom>
        </p:spPr>
        <p:txBody>
          <a:bodyPr wrap="square" lIns="0" tIns="0" rIns="0" bIns="0" rtlCol="0" anchor="t">
            <a:spAutoFit/>
          </a:bodyPr>
          <a:lstStyle/>
          <a:p>
            <a:pPr>
              <a:lnSpc>
                <a:spcPts val="1680"/>
              </a:lnSpc>
              <a:spcBef>
                <a:spcPct val="0"/>
              </a:spcBef>
            </a:pPr>
            <a:r>
              <a:rPr lang="en" sz="1200" b="1">
                <a:solidFill>
                  <a:srgbClr val="000000"/>
                </a:solidFill>
                <a:latin typeface="Arial" panose="020B0604020202020204" pitchFamily="34" charset="0"/>
                <a:ea typeface="Calibri" panose="020F0502020204030204" pitchFamily="34" charset="0"/>
                <a:cs typeface="Arial" panose="020B0604020202020204" pitchFamily="34" charset="0"/>
              </a:rPr>
              <a:t>Examples of failed registration emails:</a:t>
            </a:r>
            <a:endParaRPr lang="en-GB" sz="1200" b="1">
              <a:effectLst/>
              <a:latin typeface="Arial" panose="020B0604020202020204" pitchFamily="34" charset="0"/>
              <a:ea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59EAB8E-4D18-774B-2D10-A89BC9E91C79}"/>
              </a:ext>
            </a:extLst>
          </p:cNvPr>
          <p:cNvPicPr>
            <a:picLocks noChangeAspect="1"/>
          </p:cNvPicPr>
          <p:nvPr/>
        </p:nvPicPr>
        <p:blipFill>
          <a:blip r:embed="rId3"/>
          <a:stretch>
            <a:fillRect/>
          </a:stretch>
        </p:blipFill>
        <p:spPr>
          <a:xfrm>
            <a:off x="1475630" y="1671205"/>
            <a:ext cx="4601141" cy="2765826"/>
          </a:xfrm>
          <a:prstGeom prst="rect">
            <a:avLst/>
          </a:prstGeom>
          <a:ln w="15875">
            <a:solidFill>
              <a:schemeClr val="tx1"/>
            </a:solidFill>
          </a:ln>
        </p:spPr>
      </p:pic>
      <p:cxnSp>
        <p:nvCxnSpPr>
          <p:cNvPr id="19" name="Straight Connector 18">
            <a:extLst>
              <a:ext uri="{FF2B5EF4-FFF2-40B4-BE49-F238E27FC236}">
                <a16:creationId xmlns:a16="http://schemas.microsoft.com/office/drawing/2014/main" id="{405AFD4E-B7B8-52E4-3EBB-1875E0F53A09}"/>
              </a:ext>
            </a:extLst>
          </p:cNvPr>
          <p:cNvCxnSpPr/>
          <p:nvPr/>
        </p:nvCxnSpPr>
        <p:spPr>
          <a:xfrm>
            <a:off x="3549650" y="2782957"/>
            <a:ext cx="4260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90CCD3-27E9-119F-725D-4ABEED924EE0}"/>
              </a:ext>
            </a:extLst>
          </p:cNvPr>
          <p:cNvCxnSpPr>
            <a:cxnSpLocks/>
          </p:cNvCxnSpPr>
          <p:nvPr/>
        </p:nvCxnSpPr>
        <p:spPr>
          <a:xfrm>
            <a:off x="4847038" y="2935357"/>
            <a:ext cx="7188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C8455A-D2E8-C19C-9DA1-4463FA5F96C3}"/>
              </a:ext>
            </a:extLst>
          </p:cNvPr>
          <p:cNvCxnSpPr/>
          <p:nvPr/>
        </p:nvCxnSpPr>
        <p:spPr>
          <a:xfrm>
            <a:off x="2622550" y="3233807"/>
            <a:ext cx="4260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0CFB746-401B-FA9C-23DB-517ED1C67FAB}"/>
              </a:ext>
            </a:extLst>
          </p:cNvPr>
          <p:cNvCxnSpPr>
            <a:cxnSpLocks/>
          </p:cNvCxnSpPr>
          <p:nvPr/>
        </p:nvCxnSpPr>
        <p:spPr>
          <a:xfrm>
            <a:off x="4076700" y="3379857"/>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FD8E112-5A26-9DFF-6DA0-88FB85FD87A5}"/>
              </a:ext>
            </a:extLst>
          </p:cNvPr>
          <p:cNvPicPr>
            <a:picLocks noChangeAspect="1"/>
          </p:cNvPicPr>
          <p:nvPr/>
        </p:nvPicPr>
        <p:blipFill>
          <a:blip r:embed="rId4"/>
          <a:stretch>
            <a:fillRect/>
          </a:stretch>
        </p:blipFill>
        <p:spPr>
          <a:xfrm>
            <a:off x="1456043" y="4796026"/>
            <a:ext cx="4613215" cy="2638835"/>
          </a:xfrm>
          <a:prstGeom prst="rect">
            <a:avLst/>
          </a:prstGeom>
          <a:ln w="15875">
            <a:solidFill>
              <a:schemeClr val="tx1"/>
            </a:solidFill>
          </a:ln>
        </p:spPr>
      </p:pic>
      <p:sp>
        <p:nvSpPr>
          <p:cNvPr id="7" name="TextBox 7">
            <a:extLst>
              <a:ext uri="{FF2B5EF4-FFF2-40B4-BE49-F238E27FC236}">
                <a16:creationId xmlns:a16="http://schemas.microsoft.com/office/drawing/2014/main" id="{5603BCF2-237D-F203-DE8E-DAFA3A99A7E6}"/>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228153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9</a:t>
            </a:r>
          </a:p>
        </p:txBody>
      </p:sp>
      <p:sp>
        <p:nvSpPr>
          <p:cNvPr id="6" name="TextBox 6">
            <a:extLst>
              <a:ext uri="{FF2B5EF4-FFF2-40B4-BE49-F238E27FC236}">
                <a16:creationId xmlns:a16="http://schemas.microsoft.com/office/drawing/2014/main" id="{0B55CCB6-688D-172A-3A1F-8C5EE0B6A9D7}"/>
              </a:ext>
            </a:extLst>
          </p:cNvPr>
          <p:cNvSpPr txBox="1"/>
          <p:nvPr/>
        </p:nvSpPr>
        <p:spPr>
          <a:xfrm>
            <a:off x="756000" y="992852"/>
            <a:ext cx="6040403" cy="852606"/>
          </a:xfrm>
          <a:prstGeom prst="rect">
            <a:avLst/>
          </a:prstGeom>
        </p:spPr>
        <p:txBody>
          <a:bodyPr wrap="square" lIns="0" tIns="0" rIns="0" bIns="0" rtlCol="0" anchor="t">
            <a:spAutoFit/>
          </a:bodyPr>
          <a:lstStyle/>
          <a:p>
            <a:pPr>
              <a:lnSpc>
                <a:spcPts val="1680"/>
              </a:lnSpc>
              <a:spcBef>
                <a:spcPct val="0"/>
              </a:spcBef>
            </a:pP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r>
              <a:rPr lang="en-US" sz="1200" dirty="0">
                <a:latin typeface="Arial" panose="020B0604020202020204" pitchFamily="34" charset="0"/>
                <a:cs typeface="Arial" panose="020B0604020202020204" pitchFamily="34" charset="0"/>
              </a:rPr>
              <a:t>Once the bulk upload of products is complete, you need to submit each product for approval. You will find the full list of products in the 'Products' tab on the Manufacturer page in the registration portal.</a:t>
            </a:r>
            <a:endParaRPr lang="en" sz="1200" dirty="0">
              <a:solidFill>
                <a:srgbClr val="000000"/>
              </a:solidFill>
              <a:effectLst/>
              <a:latin typeface="Arial" panose="020B0604020202020204" pitchFamily="34" charset="0"/>
              <a:ea typeface="Calibri"/>
              <a:cs typeface="Arial" panose="020B0604020202020204" pitchFamily="34" charset="0"/>
            </a:endParaRPr>
          </a:p>
        </p:txBody>
      </p:sp>
      <p:pic>
        <p:nvPicPr>
          <p:cNvPr id="12" name="Picture 11">
            <a:extLst>
              <a:ext uri="{FF2B5EF4-FFF2-40B4-BE49-F238E27FC236}">
                <a16:creationId xmlns:a16="http://schemas.microsoft.com/office/drawing/2014/main" id="{0972288C-0CEA-1B48-BB79-1F15E0337861}"/>
              </a:ext>
            </a:extLst>
          </p:cNvPr>
          <p:cNvPicPr>
            <a:picLocks noChangeAspect="1"/>
          </p:cNvPicPr>
          <p:nvPr/>
        </p:nvPicPr>
        <p:blipFill>
          <a:blip r:embed="rId3"/>
          <a:stretch>
            <a:fillRect/>
          </a:stretch>
        </p:blipFill>
        <p:spPr>
          <a:xfrm>
            <a:off x="1469153" y="2183631"/>
            <a:ext cx="3835597" cy="882695"/>
          </a:xfrm>
          <a:prstGeom prst="rect">
            <a:avLst/>
          </a:prstGeom>
          <a:ln w="15875">
            <a:solidFill>
              <a:schemeClr val="tx1"/>
            </a:solidFill>
          </a:ln>
        </p:spPr>
      </p:pic>
      <p:sp>
        <p:nvSpPr>
          <p:cNvPr id="15" name="Oval 14">
            <a:extLst>
              <a:ext uri="{FF2B5EF4-FFF2-40B4-BE49-F238E27FC236}">
                <a16:creationId xmlns:a16="http://schemas.microsoft.com/office/drawing/2014/main" id="{5F8CA136-BE3A-2E1A-7C7C-30CE15B7E0D2}"/>
              </a:ext>
            </a:extLst>
          </p:cNvPr>
          <p:cNvSpPr/>
          <p:nvPr/>
        </p:nvSpPr>
        <p:spPr>
          <a:xfrm>
            <a:off x="4690870" y="2532583"/>
            <a:ext cx="790104" cy="2883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F55EADB4-8393-059E-FBF4-B7E4C79F6CF9}"/>
              </a:ext>
            </a:extLst>
          </p:cNvPr>
          <p:cNvPicPr>
            <a:picLocks noChangeAspect="1"/>
          </p:cNvPicPr>
          <p:nvPr/>
        </p:nvPicPr>
        <p:blipFill>
          <a:blip r:embed="rId4"/>
          <a:stretch>
            <a:fillRect/>
          </a:stretch>
        </p:blipFill>
        <p:spPr>
          <a:xfrm>
            <a:off x="1166843" y="4451563"/>
            <a:ext cx="2171812" cy="692186"/>
          </a:xfrm>
          <a:prstGeom prst="rect">
            <a:avLst/>
          </a:prstGeom>
          <a:ln w="15875">
            <a:solidFill>
              <a:schemeClr val="tx1"/>
            </a:solidFill>
          </a:ln>
        </p:spPr>
      </p:pic>
      <p:sp>
        <p:nvSpPr>
          <p:cNvPr id="25" name="TextBox 6">
            <a:extLst>
              <a:ext uri="{FF2B5EF4-FFF2-40B4-BE49-F238E27FC236}">
                <a16:creationId xmlns:a16="http://schemas.microsoft.com/office/drawing/2014/main" id="{CBA5C42C-DF21-030C-C2C9-CC05E3B7894D}"/>
              </a:ext>
            </a:extLst>
          </p:cNvPr>
          <p:cNvSpPr txBox="1"/>
          <p:nvPr/>
        </p:nvSpPr>
        <p:spPr>
          <a:xfrm>
            <a:off x="755998" y="3494878"/>
            <a:ext cx="6040403" cy="416589"/>
          </a:xfrm>
          <a:prstGeom prst="rect">
            <a:avLst/>
          </a:prstGeom>
        </p:spPr>
        <p:txBody>
          <a:bodyPr wrap="square" lIns="0" tIns="0" rIns="0" bIns="0" rtlCol="0" anchor="t">
            <a:spAutoFit/>
          </a:bodyPr>
          <a:lstStyle/>
          <a:p>
            <a:pPr>
              <a:lnSpc>
                <a:spcPts val="1680"/>
              </a:lnSpc>
              <a:spcBef>
                <a:spcPct val="0"/>
              </a:spcBef>
            </a:pPr>
            <a:r>
              <a:rPr lang="en" sz="1200">
                <a:solidFill>
                  <a:srgbClr val="000000"/>
                </a:solidFill>
                <a:latin typeface="Arial"/>
                <a:ea typeface="Calibri"/>
                <a:cs typeface="Arial"/>
              </a:rPr>
              <a:t>Please check the status of all products. All products listed as "Imported" require action and must be submitted for approval.</a:t>
            </a:r>
            <a:endParaRPr lang="en-GB" sz="1200">
              <a:solidFill>
                <a:srgbClr val="000000"/>
              </a:solidFill>
              <a:effectLst/>
              <a:latin typeface="Arial"/>
              <a:ea typeface="Calibri"/>
              <a:cs typeface="Arial"/>
            </a:endParaRPr>
          </a:p>
        </p:txBody>
      </p:sp>
      <p:sp>
        <p:nvSpPr>
          <p:cNvPr id="27" name="TextBox 6">
            <a:extLst>
              <a:ext uri="{FF2B5EF4-FFF2-40B4-BE49-F238E27FC236}">
                <a16:creationId xmlns:a16="http://schemas.microsoft.com/office/drawing/2014/main" id="{54A9C1C0-1626-EFF0-1218-005EDAF6FBAE}"/>
              </a:ext>
            </a:extLst>
          </p:cNvPr>
          <p:cNvSpPr txBox="1"/>
          <p:nvPr/>
        </p:nvSpPr>
        <p:spPr>
          <a:xfrm>
            <a:off x="755998" y="6029119"/>
            <a:ext cx="6040403" cy="416589"/>
          </a:xfrm>
          <a:prstGeom prst="rect">
            <a:avLst/>
          </a:prstGeom>
        </p:spPr>
        <p:txBody>
          <a:bodyPr wrap="square" lIns="0" tIns="0" rIns="0" bIns="0" rtlCol="0" anchor="t">
            <a:spAutoFit/>
          </a:bodyPr>
          <a:lstStyle/>
          <a:p>
            <a:pPr>
              <a:lnSpc>
                <a:spcPts val="1680"/>
              </a:lnSpc>
              <a:spcBef>
                <a:spcPct val="0"/>
              </a:spcBef>
            </a:pP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To </a:t>
            </a:r>
            <a:r>
              <a:rPr lang="en" sz="1200">
                <a:solidFill>
                  <a:srgbClr val="000000"/>
                </a:solidFill>
                <a:latin typeface="Arial"/>
                <a:ea typeface="Calibri"/>
                <a:cs typeface="Arial"/>
              </a:rPr>
              <a:t>submit your uploaded products for approval, click on the product name to display its details. Scroll down until you see the "Submit for Approval" option.</a:t>
            </a:r>
            <a:endParaRPr lang="en-GB" sz="1200">
              <a:solidFill>
                <a:srgbClr val="000000"/>
              </a:solidFill>
              <a:effectLst/>
              <a:latin typeface="Arial"/>
              <a:ea typeface="Calibri"/>
              <a:cs typeface="Arial"/>
            </a:endParaRPr>
          </a:p>
        </p:txBody>
      </p:sp>
      <p:pic>
        <p:nvPicPr>
          <p:cNvPr id="29" name="Picture 28" descr="A screenshot of a computer&#10;&#10;Description automatically generated">
            <a:extLst>
              <a:ext uri="{FF2B5EF4-FFF2-40B4-BE49-F238E27FC236}">
                <a16:creationId xmlns:a16="http://schemas.microsoft.com/office/drawing/2014/main" id="{F477F01C-690E-9CA0-3B3C-33C7C1565EAA}"/>
              </a:ext>
            </a:extLst>
          </p:cNvPr>
          <p:cNvPicPr>
            <a:picLocks noChangeAspect="1"/>
          </p:cNvPicPr>
          <p:nvPr/>
        </p:nvPicPr>
        <p:blipFill>
          <a:blip r:embed="rId5"/>
          <a:stretch>
            <a:fillRect/>
          </a:stretch>
        </p:blipFill>
        <p:spPr>
          <a:xfrm>
            <a:off x="2242697" y="6875477"/>
            <a:ext cx="2268406" cy="1634292"/>
          </a:xfrm>
          <a:prstGeom prst="rect">
            <a:avLst/>
          </a:prstGeom>
        </p:spPr>
      </p:pic>
      <p:sp>
        <p:nvSpPr>
          <p:cNvPr id="30" name="Oval 29">
            <a:extLst>
              <a:ext uri="{FF2B5EF4-FFF2-40B4-BE49-F238E27FC236}">
                <a16:creationId xmlns:a16="http://schemas.microsoft.com/office/drawing/2014/main" id="{ED76FFCB-F5AC-A26F-1E99-A2C8EAA9D837}"/>
              </a:ext>
            </a:extLst>
          </p:cNvPr>
          <p:cNvSpPr/>
          <p:nvPr/>
        </p:nvSpPr>
        <p:spPr>
          <a:xfrm>
            <a:off x="2062931" y="8249828"/>
            <a:ext cx="2627939" cy="519882"/>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6">
            <a:extLst>
              <a:ext uri="{FF2B5EF4-FFF2-40B4-BE49-F238E27FC236}">
                <a16:creationId xmlns:a16="http://schemas.microsoft.com/office/drawing/2014/main" id="{415442D0-A4C9-13EC-500C-483A40338374}"/>
              </a:ext>
            </a:extLst>
          </p:cNvPr>
          <p:cNvSpPr txBox="1"/>
          <p:nvPr/>
        </p:nvSpPr>
        <p:spPr>
          <a:xfrm>
            <a:off x="755998" y="9029464"/>
            <a:ext cx="6040403" cy="416589"/>
          </a:xfrm>
          <a:prstGeom prst="rect">
            <a:avLst/>
          </a:prstGeom>
        </p:spPr>
        <p:txBody>
          <a:bodyPr wrap="square" lIns="0" tIns="0" rIns="0" bIns="0" rtlCol="0" anchor="t">
            <a:spAutoFit/>
          </a:bodyPr>
          <a:lstStyle/>
          <a:p>
            <a:pPr>
              <a:lnSpc>
                <a:spcPts val="1680"/>
              </a:lnSpc>
              <a:spcBef>
                <a:spcPct val="0"/>
              </a:spcBef>
            </a:pP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Please make sure to submit all "imported" products for approval. </a:t>
            </a:r>
            <a:r>
              <a:rPr lang="en" sz="1200" err="1">
                <a:solidFill>
                  <a:srgbClr val="000000"/>
                </a:solidFill>
                <a:latin typeface="Arial" panose="020B0604020202020204" pitchFamily="34" charset="0"/>
                <a:ea typeface="Calibri" panose="020F0502020204030204" pitchFamily="34" charset="0"/>
                <a:cs typeface="Arial" panose="020B0604020202020204" pitchFamily="34" charset="0"/>
              </a:rPr>
              <a:t>RetuRO </a:t>
            </a: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will not review or approve the product until it is submitted for approval.</a:t>
            </a:r>
            <a:endParaRPr lang="en-GB" sz="1200">
              <a:solidFill>
                <a:srgbClr val="000000"/>
              </a:solidFill>
              <a:effectLst/>
              <a:latin typeface="Arial"/>
              <a:ea typeface="Calibri"/>
              <a:cs typeface="Arial"/>
            </a:endParaRPr>
          </a:p>
        </p:txBody>
      </p:sp>
      <p:pic>
        <p:nvPicPr>
          <p:cNvPr id="2052" name="Picture 4">
            <a:extLst>
              <a:ext uri="{FF2B5EF4-FFF2-40B4-BE49-F238E27FC236}">
                <a16:creationId xmlns:a16="http://schemas.microsoft.com/office/drawing/2014/main" id="{5AFD7A1A-C7B9-64B8-5DB1-45EC7BBF61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3278"/>
          <a:stretch/>
        </p:blipFill>
        <p:spPr bwMode="auto">
          <a:xfrm>
            <a:off x="4217847" y="4371810"/>
            <a:ext cx="1418867" cy="993909"/>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59B70BBD-C4F0-A4BA-D1FD-BC343B56E7BF}"/>
              </a:ext>
            </a:extLst>
          </p:cNvPr>
          <p:cNvSpPr/>
          <p:nvPr/>
        </p:nvSpPr>
        <p:spPr>
          <a:xfrm>
            <a:off x="4116052" y="4991788"/>
            <a:ext cx="1014748" cy="42943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7">
            <a:extLst>
              <a:ext uri="{FF2B5EF4-FFF2-40B4-BE49-F238E27FC236}">
                <a16:creationId xmlns:a16="http://schemas.microsoft.com/office/drawing/2014/main" id="{C112EC36-F28D-45F1-D6A8-C201AA2D9194}"/>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152584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10</a:t>
            </a:r>
          </a:p>
        </p:txBody>
      </p:sp>
      <p:sp>
        <p:nvSpPr>
          <p:cNvPr id="13" name="TextBox 6">
            <a:extLst>
              <a:ext uri="{FF2B5EF4-FFF2-40B4-BE49-F238E27FC236}">
                <a16:creationId xmlns:a16="http://schemas.microsoft.com/office/drawing/2014/main" id="{0058FDE4-4209-EE74-4C23-5338867EE4EB}"/>
              </a:ext>
            </a:extLst>
          </p:cNvPr>
          <p:cNvSpPr txBox="1"/>
          <p:nvPr/>
        </p:nvSpPr>
        <p:spPr>
          <a:xfrm>
            <a:off x="756000" y="1052752"/>
            <a:ext cx="6146450" cy="2585323"/>
          </a:xfrm>
          <a:prstGeom prst="rect">
            <a:avLst/>
          </a:prstGeom>
        </p:spPr>
        <p:txBody>
          <a:bodyPr wrap="square" lIns="0" tIns="0" rIns="0" bIns="0" rtlCol="0" anchor="t">
            <a:spAutoFit/>
          </a:bodyPr>
          <a:lstStyle/>
          <a:p>
            <a:r>
              <a:rPr lang="en-US" sz="1200" dirty="0">
                <a:latin typeface="Arial" panose="020B0604020202020204" pitchFamily="34" charset="0"/>
                <a:cs typeface="Arial" panose="020B0604020202020204" pitchFamily="34" charset="0"/>
              </a:rPr>
              <a:t>Once the products have been submitted for approval, you must send an Excel database to </a:t>
            </a:r>
            <a:r>
              <a:rPr lang="en-US" sz="1200" b="1" dirty="0">
                <a:latin typeface="Arial" panose="020B0604020202020204" pitchFamily="34" charset="0"/>
                <a:cs typeface="Arial" panose="020B0604020202020204" pitchFamily="34" charset="0"/>
              </a:rPr>
              <a:t>produse@returosgr.ro</a:t>
            </a:r>
            <a:r>
              <a:rPr lang="en-US" sz="1200" dirty="0">
                <a:latin typeface="Arial" panose="020B0604020202020204" pitchFamily="34" charset="0"/>
                <a:cs typeface="Arial" panose="020B0604020202020204" pitchFamily="34" charset="0"/>
              </a:rPr>
              <a:t> (exported from the entity/entities issuing barcodes in EAN-13/EAN-8 symbology, based on the </a:t>
            </a:r>
            <a:r>
              <a:rPr lang="en-US" sz="1200" b="1" dirty="0">
                <a:latin typeface="Arial" panose="020B0604020202020204" pitchFamily="34" charset="0"/>
                <a:cs typeface="Arial" panose="020B0604020202020204" pitchFamily="34" charset="0"/>
              </a:rPr>
              <a:t>SR ISO/IEC 15420:2013</a:t>
            </a:r>
            <a:r>
              <a:rPr lang="en-US" sz="1200" dirty="0">
                <a:latin typeface="Arial" panose="020B0604020202020204" pitchFamily="34" charset="0"/>
                <a:cs typeface="Arial" panose="020B0604020202020204" pitchFamily="34" charset="0"/>
              </a:rPr>
              <a:t> standard). This database must contain the barcodes submitted for approval.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RetuRO will review the submission and choose one of the following options for each product:</a:t>
            </a:r>
          </a:p>
          <a:p>
            <a:pPr lvl="1">
              <a:buFont typeface="Arial" panose="020B0604020202020204" pitchFamily="34" charset="0"/>
              <a:buChar char="•"/>
            </a:pPr>
            <a:r>
              <a:rPr lang="en-US" sz="1200" b="1" dirty="0">
                <a:latin typeface="Arial" panose="020B0604020202020204" pitchFamily="34" charset="0"/>
                <a:cs typeface="Arial" panose="020B0604020202020204" pitchFamily="34" charset="0"/>
              </a:rPr>
              <a:t>Approved</a:t>
            </a:r>
            <a:r>
              <a:rPr lang="en-US" sz="1200" dirty="0">
                <a:latin typeface="Arial" panose="020B0604020202020204" pitchFamily="34" charset="0"/>
                <a:cs typeface="Arial" panose="020B0604020202020204" pitchFamily="34" charset="0"/>
              </a:rPr>
              <a:t>: This means your product has been successfully added to the SGR Packaging Register.</a:t>
            </a:r>
          </a:p>
          <a:p>
            <a:pPr lvl="1">
              <a:buFont typeface="Arial" panose="020B0604020202020204" pitchFamily="34" charset="0"/>
              <a:buChar char="•"/>
            </a:pPr>
            <a:r>
              <a:rPr lang="en-US" sz="1200" b="1" dirty="0">
                <a:latin typeface="Arial" panose="020B0604020202020204" pitchFamily="34" charset="0"/>
                <a:cs typeface="Arial" panose="020B0604020202020204" pitchFamily="34" charset="0"/>
              </a:rPr>
              <a:t>Canceled</a:t>
            </a:r>
            <a:r>
              <a:rPr lang="en-US" sz="1200" dirty="0">
                <a:latin typeface="Arial" panose="020B0604020202020204" pitchFamily="34" charset="0"/>
                <a:cs typeface="Arial" panose="020B0604020202020204" pitchFamily="34" charset="0"/>
              </a:rPr>
              <a:t>: This means your product has not been approved. The reason for cancellation will be sent to you via email.</a:t>
            </a:r>
          </a:p>
          <a:p>
            <a:pPr lvl="1">
              <a:buFont typeface="Arial" panose="020B0604020202020204" pitchFamily="34" charset="0"/>
              <a:buChar char="•"/>
            </a:pPr>
            <a:r>
              <a:rPr lang="en-US" sz="1200" b="1" dirty="0">
                <a:latin typeface="Arial" panose="020B0604020202020204" pitchFamily="34" charset="0"/>
                <a:cs typeface="Arial" panose="020B0604020202020204" pitchFamily="34" charset="0"/>
              </a:rPr>
              <a:t>Sent for Correction</a:t>
            </a:r>
            <a:r>
              <a:rPr lang="en-US" sz="1200" dirty="0">
                <a:latin typeface="Arial" panose="020B0604020202020204" pitchFamily="34" charset="0"/>
                <a:cs typeface="Arial" panose="020B0604020202020204" pitchFamily="34" charset="0"/>
              </a:rPr>
              <a:t>: This means that some adjustments are required before the product can be approved. You will receive an email describing the issue, allowing you to edit the product and resubmit it for approval.</a:t>
            </a:r>
          </a:p>
        </p:txBody>
      </p:sp>
      <p:sp>
        <p:nvSpPr>
          <p:cNvPr id="7" name="TextBox 6">
            <a:extLst>
              <a:ext uri="{FF2B5EF4-FFF2-40B4-BE49-F238E27FC236}">
                <a16:creationId xmlns:a16="http://schemas.microsoft.com/office/drawing/2014/main" id="{8E83D2B9-154E-FB67-D811-8FA3E197AB71}"/>
              </a:ext>
            </a:extLst>
          </p:cNvPr>
          <p:cNvSpPr txBox="1"/>
          <p:nvPr/>
        </p:nvSpPr>
        <p:spPr>
          <a:xfrm>
            <a:off x="601281" y="4529732"/>
            <a:ext cx="6146450" cy="553998"/>
          </a:xfrm>
          <a:prstGeom prst="rect">
            <a:avLst/>
          </a:prstGeom>
        </p:spPr>
        <p:txBody>
          <a:bodyPr wrap="square" lIns="0" tIns="0" rIns="0" bIns="0" rtlCol="0" anchor="t">
            <a:spAutoFit/>
          </a:bodyPr>
          <a:lstStyle/>
          <a:p>
            <a:r>
              <a:rPr lang="en-US" sz="1200" dirty="0">
                <a:latin typeface="Arial" panose="020B0604020202020204" pitchFamily="34" charset="0"/>
                <a:cs typeface="Arial" panose="020B0604020202020204" pitchFamily="34" charset="0"/>
              </a:rPr>
              <a:t>You can </a:t>
            </a:r>
            <a:r>
              <a:rPr lang="en-US" sz="1200" b="1" dirty="0">
                <a:latin typeface="Arial" panose="020B0604020202020204" pitchFamily="34" charset="0"/>
                <a:cs typeface="Arial" panose="020B0604020202020204" pitchFamily="34" charset="0"/>
              </a:rPr>
              <a:t>follow up</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registration status</a:t>
            </a:r>
            <a:r>
              <a:rPr lang="en-US" sz="1200" dirty="0">
                <a:latin typeface="Arial" panose="020B0604020202020204" pitchFamily="34" charset="0"/>
                <a:cs typeface="Arial" panose="020B0604020202020204" pitchFamily="34" charset="0"/>
              </a:rPr>
              <a:t> of your packaging and the approval status of all products in the </a:t>
            </a:r>
            <a:r>
              <a:rPr lang="en-US" sz="1200" b="1" dirty="0">
                <a:latin typeface="Arial" panose="020B0604020202020204" pitchFamily="34" charset="0"/>
                <a:cs typeface="Arial" panose="020B0604020202020204" pitchFamily="34" charset="0"/>
              </a:rPr>
              <a:t>Products</a:t>
            </a:r>
            <a:r>
              <a:rPr lang="en-US" sz="1200" dirty="0">
                <a:latin typeface="Arial" panose="020B0604020202020204" pitchFamily="34" charset="0"/>
                <a:cs typeface="Arial" panose="020B0604020202020204" pitchFamily="34" charset="0"/>
              </a:rPr>
              <a:t> tab on the </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Manufacturer</a:t>
            </a:r>
            <a:r>
              <a:rPr lang="en-US" sz="1200" dirty="0">
                <a:latin typeface="Arial" panose="020B0604020202020204" pitchFamily="34" charset="0"/>
                <a:cs typeface="Arial" panose="020B0604020202020204" pitchFamily="34" charset="0"/>
              </a:rPr>
              <a:t> page within the registration portal.</a:t>
            </a:r>
          </a:p>
          <a:p>
            <a:r>
              <a:rPr lang="en-US" sz="1200" dirty="0">
                <a:latin typeface="Arial" panose="020B0604020202020204" pitchFamily="34" charset="0"/>
                <a:cs typeface="Arial" panose="020B0604020202020204" pitchFamily="34" charset="0"/>
              </a:rPr>
              <a:t>Please </a:t>
            </a:r>
            <a:r>
              <a:rPr lang="en-US" sz="1200" b="1" dirty="0">
                <a:latin typeface="Arial" panose="020B0604020202020204" pitchFamily="34" charset="0"/>
                <a:cs typeface="Arial" panose="020B0604020202020204" pitchFamily="34" charset="0"/>
              </a:rPr>
              <a:t>review</a:t>
            </a:r>
            <a:r>
              <a:rPr lang="en-US" sz="1200" dirty="0">
                <a:latin typeface="Arial" panose="020B0604020202020204" pitchFamily="34" charset="0"/>
                <a:cs typeface="Arial" panose="020B0604020202020204" pitchFamily="34" charset="0"/>
              </a:rPr>
              <a:t> the list of possible statuses along with their descriptions below.</a:t>
            </a:r>
          </a:p>
        </p:txBody>
      </p:sp>
      <p:sp>
        <p:nvSpPr>
          <p:cNvPr id="10" name="TextBox 5">
            <a:extLst>
              <a:ext uri="{FF2B5EF4-FFF2-40B4-BE49-F238E27FC236}">
                <a16:creationId xmlns:a16="http://schemas.microsoft.com/office/drawing/2014/main" id="{94457244-8573-AE9E-47E7-FD2280EBAEA4}"/>
              </a:ext>
            </a:extLst>
          </p:cNvPr>
          <p:cNvSpPr txBox="1"/>
          <p:nvPr/>
        </p:nvSpPr>
        <p:spPr>
          <a:xfrm>
            <a:off x="619298" y="4106540"/>
            <a:ext cx="6048000" cy="243656"/>
          </a:xfrm>
          <a:prstGeom prst="rect">
            <a:avLst/>
          </a:prstGeom>
        </p:spPr>
        <p:txBody>
          <a:bodyPr lIns="0" tIns="0" rIns="0" bIns="0" rtlCol="0" anchor="t">
            <a:spAutoFit/>
          </a:bodyPr>
          <a:lstStyle/>
          <a:p>
            <a:pPr lvl="0" algn="l">
              <a:lnSpc>
                <a:spcPts val="1919"/>
              </a:lnSpc>
              <a:spcBef>
                <a:spcPct val="0"/>
              </a:spcBef>
            </a:pPr>
            <a:r>
              <a:rPr lang="en" sz="1599" dirty="0">
                <a:solidFill>
                  <a:srgbClr val="000000"/>
                </a:solidFill>
                <a:latin typeface="Arial Bold"/>
              </a:rPr>
              <a:t>4. </a:t>
            </a:r>
            <a:r>
              <a:rPr lang="en-US" sz="1599" dirty="0">
                <a:solidFill>
                  <a:srgbClr val="000000"/>
                </a:solidFill>
                <a:latin typeface="Arial Bold"/>
              </a:rPr>
              <a:t>Tracking Registration Status</a:t>
            </a:r>
          </a:p>
        </p:txBody>
      </p:sp>
      <p:graphicFrame>
        <p:nvGraphicFramePr>
          <p:cNvPr id="16" name="Table 15">
            <a:extLst>
              <a:ext uri="{FF2B5EF4-FFF2-40B4-BE49-F238E27FC236}">
                <a16:creationId xmlns:a16="http://schemas.microsoft.com/office/drawing/2014/main" id="{6459EFA6-5097-6A25-FB47-C5A5EAB15AB5}"/>
              </a:ext>
            </a:extLst>
          </p:cNvPr>
          <p:cNvGraphicFramePr>
            <a:graphicFrameLocks noGrp="1"/>
          </p:cNvGraphicFramePr>
          <p:nvPr>
            <p:extLst>
              <p:ext uri="{D42A27DB-BD31-4B8C-83A1-F6EECF244321}">
                <p14:modId xmlns:p14="http://schemas.microsoft.com/office/powerpoint/2010/main" val="3324562241"/>
              </p:ext>
            </p:extLst>
          </p:nvPr>
        </p:nvGraphicFramePr>
        <p:xfrm>
          <a:off x="295551" y="5247450"/>
          <a:ext cx="6757911" cy="5009830"/>
        </p:xfrm>
        <a:graphic>
          <a:graphicData uri="http://schemas.openxmlformats.org/drawingml/2006/table">
            <a:tbl>
              <a:tblPr firstRow="1" bandRow="1">
                <a:tableStyleId>{5C22544A-7EE6-4342-B048-85BDC9FD1C3A}</a:tableStyleId>
              </a:tblPr>
              <a:tblGrid>
                <a:gridCol w="1331415">
                  <a:extLst>
                    <a:ext uri="{9D8B030D-6E8A-4147-A177-3AD203B41FA5}">
                      <a16:colId xmlns:a16="http://schemas.microsoft.com/office/drawing/2014/main" val="2072573585"/>
                    </a:ext>
                  </a:extLst>
                </a:gridCol>
                <a:gridCol w="5426496">
                  <a:extLst>
                    <a:ext uri="{9D8B030D-6E8A-4147-A177-3AD203B41FA5}">
                      <a16:colId xmlns:a16="http://schemas.microsoft.com/office/drawing/2014/main" val="960723333"/>
                    </a:ext>
                  </a:extLst>
                </a:gridCol>
              </a:tblGrid>
              <a:tr h="786023">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dirty="0">
                          <a:solidFill>
                            <a:srgbClr val="000000"/>
                          </a:solidFill>
                          <a:latin typeface="Arial" panose="020B0604020202020204" pitchFamily="34" charset="0"/>
                          <a:ea typeface="Calibri" panose="020F0502020204030204" pitchFamily="34" charset="0"/>
                          <a:cs typeface="Arial" panose="020B0604020202020204" pitchFamily="34" charset="0"/>
                        </a:rPr>
                        <a:t>Project </a:t>
                      </a: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b="0" dirty="0">
                          <a:solidFill>
                            <a:srgbClr val="000000"/>
                          </a:solidFill>
                          <a:latin typeface="Arial" panose="020B0604020202020204" pitchFamily="34" charset="0"/>
                          <a:ea typeface="Calibri" panose="020F0502020204030204" pitchFamily="34" charset="0"/>
                          <a:cs typeface="Arial" panose="020B0604020202020204" pitchFamily="34" charset="0"/>
                        </a:rPr>
                        <a:t>When recording products using the Unique Product Registration option, a product can be saved in "Draft" status before being submitted for approval. A draft product can be modified.</a:t>
                      </a:r>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058096"/>
                  </a:ext>
                </a:extLst>
              </a:tr>
              <a:tr h="960695">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dirty="0">
                          <a:solidFill>
                            <a:srgbClr val="000000"/>
                          </a:solidFill>
                          <a:latin typeface="Arial" panose="020B0604020202020204" pitchFamily="34" charset="0"/>
                          <a:ea typeface="Calibri"/>
                          <a:cs typeface="Arial" panose="020B0604020202020204" pitchFamily="34" charset="0"/>
                        </a:rPr>
                        <a:t>Imported - </a:t>
                      </a:r>
                      <a:r>
                        <a:rPr lang="en-US" sz="1200" b="0" dirty="0">
                          <a:solidFill>
                            <a:srgbClr val="000000"/>
                          </a:solidFill>
                          <a:latin typeface="Arial" panose="020B0604020202020204" pitchFamily="34" charset="0"/>
                          <a:ea typeface="Calibri" panose="020F0502020204030204" pitchFamily="34" charset="0"/>
                          <a:cs typeface="Arial" panose="020B0604020202020204" pitchFamily="34" charset="0"/>
                        </a:rPr>
                        <a:t>When recording products using the Mass Product Registration option (in the product table), the products are automatically saved with the status "Imported". Each product must be edited individually before it can be "Sent for approval”.</a:t>
                      </a:r>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174186"/>
                  </a:ext>
                </a:extLst>
              </a:tr>
              <a:tr h="611352">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Calibri" panose="020F0502020204030204" pitchFamily="34" charset="0"/>
                          <a:cs typeface="Arial" panose="020B0604020202020204" pitchFamily="34" charset="0"/>
                        </a:rPr>
                        <a:t>Submitted for approval - the status 'Sent for approval' means that the product was sent to RetuRO for review and approval.</a:t>
                      </a:r>
                      <a:endParaRPr lang="en-GB" sz="1200" b="0" kern="1200" dirty="0">
                        <a:solidFill>
                          <a:srgbClr val="000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045249"/>
                  </a:ext>
                </a:extLst>
              </a:tr>
              <a:tr h="960695">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Calibri" panose="020F0502020204030204" pitchFamily="34" charset="0"/>
                          <a:cs typeface="Arial" panose="020B0604020202020204" pitchFamily="34" charset="0"/>
                        </a:rPr>
                        <a:t>Submitted for correction - the status 'Sent for correction' means that the product has been reviewed by RetuRO, and necessary corrections must be made before the product can be approved. You will receive an email describing the problem, and you will have the ability to edit the product and send it back for approval.</a:t>
                      </a:r>
                      <a:endParaRPr lang="en" sz="1200" b="0" kern="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541057"/>
                  </a:ext>
                </a:extLst>
              </a:tr>
              <a:tr h="61135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Calibri" panose="020F0502020204030204" pitchFamily="34" charset="0"/>
                          <a:cs typeface="Arial" panose="020B0604020202020204" pitchFamily="34" charset="0"/>
                        </a:rPr>
                        <a:t>Registered - the status 'Registered' means that the product has been successfully approved and added to the SGR Packaging Register. A confirmation email will be automatically generated, confirming that the product has been registered</a:t>
                      </a:r>
                      <a:endParaRPr lang="en-GB" sz="1200" b="0" kern="1200" dirty="0">
                        <a:solidFill>
                          <a:srgbClr val="000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524038"/>
                  </a:ext>
                </a:extLst>
              </a:tr>
              <a:tr h="61135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Calibri" panose="020F0502020204030204" pitchFamily="34" charset="0"/>
                          <a:cs typeface="Arial" panose="020B0604020202020204" pitchFamily="34" charset="0"/>
                        </a:rPr>
                        <a:t>Cancelled - the status 'Cancelled' means that the product was not approved. The reason for the cancellation will be sent to you by email.</a:t>
                      </a:r>
                      <a:r>
                        <a:rPr lang="en" sz="1200" b="0" kern="1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200" b="0" kern="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549142"/>
                  </a:ext>
                </a:extLst>
              </a:tr>
            </a:tbl>
          </a:graphicData>
        </a:graphic>
      </p:graphicFrame>
      <p:pic>
        <p:nvPicPr>
          <p:cNvPr id="4098" name="Picture 2">
            <a:extLst>
              <a:ext uri="{FF2B5EF4-FFF2-40B4-BE49-F238E27FC236}">
                <a16:creationId xmlns:a16="http://schemas.microsoft.com/office/drawing/2014/main" id="{1CCAF503-9102-3217-2386-493338791E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63" t="96052" r="52602" b="1027"/>
          <a:stretch/>
        </p:blipFill>
        <p:spPr bwMode="auto">
          <a:xfrm>
            <a:off x="459147" y="6198861"/>
            <a:ext cx="1056921" cy="316631"/>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B225992-5325-8144-F19C-39CB904C39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1" t="8117" r="30041" b="89147"/>
          <a:stretch/>
        </p:blipFill>
        <p:spPr bwMode="auto">
          <a:xfrm>
            <a:off x="337402" y="7197063"/>
            <a:ext cx="1300411" cy="238127"/>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B6BFA120-F782-D922-4836-F8236F00F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37" t="14056" r="46995" b="83379"/>
          <a:stretch/>
        </p:blipFill>
        <p:spPr bwMode="auto">
          <a:xfrm>
            <a:off x="481931" y="8868002"/>
            <a:ext cx="1034137" cy="238647"/>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516F43E-DE09-25C7-6D79-77411ABB5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66" t="19888" r="64535" b="77386"/>
          <a:stretch/>
        </p:blipFill>
        <p:spPr bwMode="auto">
          <a:xfrm>
            <a:off x="619298" y="5310060"/>
            <a:ext cx="736618" cy="297264"/>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8F741A3-C858-4579-DC6F-CAA0FD695893}"/>
              </a:ext>
            </a:extLst>
          </p:cNvPr>
          <p:cNvPicPr>
            <a:picLocks noChangeAspect="1"/>
          </p:cNvPicPr>
          <p:nvPr/>
        </p:nvPicPr>
        <p:blipFill>
          <a:blip r:embed="rId4"/>
          <a:stretch>
            <a:fillRect/>
          </a:stretch>
        </p:blipFill>
        <p:spPr>
          <a:xfrm>
            <a:off x="561452" y="9680500"/>
            <a:ext cx="852309" cy="238647"/>
          </a:xfrm>
          <a:prstGeom prst="rect">
            <a:avLst/>
          </a:prstGeom>
          <a:ln w="15875">
            <a:noFill/>
          </a:ln>
        </p:spPr>
      </p:pic>
      <p:pic>
        <p:nvPicPr>
          <p:cNvPr id="24" name="Picture 23">
            <a:extLst>
              <a:ext uri="{FF2B5EF4-FFF2-40B4-BE49-F238E27FC236}">
                <a16:creationId xmlns:a16="http://schemas.microsoft.com/office/drawing/2014/main" id="{2038272D-D716-BDD9-398D-479DF9383761}"/>
              </a:ext>
            </a:extLst>
          </p:cNvPr>
          <p:cNvPicPr>
            <a:picLocks noChangeAspect="1"/>
          </p:cNvPicPr>
          <p:nvPr/>
        </p:nvPicPr>
        <p:blipFill>
          <a:blip r:embed="rId5"/>
          <a:stretch>
            <a:fillRect/>
          </a:stretch>
        </p:blipFill>
        <p:spPr>
          <a:xfrm>
            <a:off x="337402" y="7779994"/>
            <a:ext cx="1300411" cy="275510"/>
          </a:xfrm>
          <a:prstGeom prst="rect">
            <a:avLst/>
          </a:prstGeom>
          <a:ln w="15875">
            <a:noFill/>
          </a:ln>
        </p:spPr>
      </p:pic>
      <p:sp>
        <p:nvSpPr>
          <p:cNvPr id="6" name="TextBox 7">
            <a:extLst>
              <a:ext uri="{FF2B5EF4-FFF2-40B4-BE49-F238E27FC236}">
                <a16:creationId xmlns:a16="http://schemas.microsoft.com/office/drawing/2014/main" id="{5F106187-781F-33E2-A04E-A9E41B773E5D}"/>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315335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2500" y="10119117"/>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3"/>
            <a:stretch>
              <a:fillRect l="-11796" t="-48922" r="-12592" b="-54849"/>
            </a:stretch>
          </a:blipFill>
        </p:spPr>
        <p:txBody>
          <a:bodyPr/>
          <a:lstStyle/>
          <a:p>
            <a:endParaRPr lang="en-GB"/>
          </a:p>
        </p:txBody>
      </p:sp>
      <p:sp>
        <p:nvSpPr>
          <p:cNvPr id="4" name="AutoShape 4"/>
          <p:cNvSpPr/>
          <p:nvPr/>
        </p:nvSpPr>
        <p:spPr>
          <a:xfrm flipH="1">
            <a:off x="3549650" y="829025"/>
            <a:ext cx="3926459"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11</a:t>
            </a:r>
          </a:p>
        </p:txBody>
      </p:sp>
      <p:graphicFrame>
        <p:nvGraphicFramePr>
          <p:cNvPr id="6" name="Table 5">
            <a:extLst>
              <a:ext uri="{FF2B5EF4-FFF2-40B4-BE49-F238E27FC236}">
                <a16:creationId xmlns:a16="http://schemas.microsoft.com/office/drawing/2014/main" id="{48EACA3D-41E8-C6C3-748C-13EA424FE795}"/>
              </a:ext>
            </a:extLst>
          </p:cNvPr>
          <p:cNvGraphicFramePr>
            <a:graphicFrameLocks noGrp="1"/>
          </p:cNvGraphicFramePr>
          <p:nvPr>
            <p:extLst>
              <p:ext uri="{D42A27DB-BD31-4B8C-83A1-F6EECF244321}">
                <p14:modId xmlns:p14="http://schemas.microsoft.com/office/powerpoint/2010/main" val="887491398"/>
              </p:ext>
            </p:extLst>
          </p:nvPr>
        </p:nvGraphicFramePr>
        <p:xfrm>
          <a:off x="724249" y="1553745"/>
          <a:ext cx="6388819" cy="6617543"/>
        </p:xfrm>
        <a:graphic>
          <a:graphicData uri="http://schemas.openxmlformats.org/drawingml/2006/table">
            <a:tbl>
              <a:tblPr>
                <a:tableStyleId>{5C22544A-7EE6-4342-B048-85BDC9FD1C3A}</a:tableStyleId>
              </a:tblPr>
              <a:tblGrid>
                <a:gridCol w="523023">
                  <a:extLst>
                    <a:ext uri="{9D8B030D-6E8A-4147-A177-3AD203B41FA5}">
                      <a16:colId xmlns:a16="http://schemas.microsoft.com/office/drawing/2014/main" val="1600765653"/>
                    </a:ext>
                  </a:extLst>
                </a:gridCol>
                <a:gridCol w="670833">
                  <a:extLst>
                    <a:ext uri="{9D8B030D-6E8A-4147-A177-3AD203B41FA5}">
                      <a16:colId xmlns:a16="http://schemas.microsoft.com/office/drawing/2014/main" val="1886796339"/>
                    </a:ext>
                  </a:extLst>
                </a:gridCol>
                <a:gridCol w="1674762">
                  <a:extLst>
                    <a:ext uri="{9D8B030D-6E8A-4147-A177-3AD203B41FA5}">
                      <a16:colId xmlns:a16="http://schemas.microsoft.com/office/drawing/2014/main" val="1113973081"/>
                    </a:ext>
                  </a:extLst>
                </a:gridCol>
                <a:gridCol w="3520201">
                  <a:extLst>
                    <a:ext uri="{9D8B030D-6E8A-4147-A177-3AD203B41FA5}">
                      <a16:colId xmlns:a16="http://schemas.microsoft.com/office/drawing/2014/main" val="2597374173"/>
                    </a:ext>
                  </a:extLst>
                </a:gridCol>
              </a:tblGrid>
              <a:tr h="442359">
                <a:tc>
                  <a:txBody>
                    <a:bodyPr/>
                    <a:lstStyle/>
                    <a:p>
                      <a:pPr algn="ctr" fontAlgn="t"/>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b="1" u="none" strike="noStrike">
                          <a:effectLst/>
                        </a:rPr>
                        <a:t>Bulk upload CSV column</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b="1" u="none" strike="noStrike">
                          <a:effectLst/>
                        </a:rPr>
                        <a:t>Field name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b="1" u="none" strike="noStrike">
                          <a:effectLst/>
                        </a:rPr>
                        <a:t>Description</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868580"/>
                  </a:ext>
                </a:extLst>
              </a:tr>
              <a:tr h="150039">
                <a:tc>
                  <a:txBody>
                    <a:bodyPr/>
                    <a:lstStyle/>
                    <a:p>
                      <a:pPr algn="ctr" fontAlgn="t"/>
                      <a:r>
                        <a:rPr lang="en" sz="1050" u="none" strike="noStrike">
                          <a:effectLst/>
                        </a:rPr>
                        <a:t>1</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C</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Product name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Commercial product name</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7857500"/>
                  </a:ext>
                </a:extLst>
              </a:tr>
              <a:tr h="150039">
                <a:tc>
                  <a:txBody>
                    <a:bodyPr/>
                    <a:lstStyle/>
                    <a:p>
                      <a:pPr algn="ctr" fontAlgn="t"/>
                      <a:r>
                        <a:rPr lang="en" sz="1050" u="none" strike="noStrike">
                          <a:effectLst/>
                        </a:rPr>
                        <a:t>2</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D</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Barcode format</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8 </a:t>
                      </a:r>
                      <a:r>
                        <a:rPr lang="en" sz="1050" u="none" strike="noStrike" dirty="0" err="1">
                          <a:effectLst/>
                        </a:rPr>
                        <a:t>digits</a:t>
                      </a:r>
                      <a:r>
                        <a:rPr lang="en" sz="1050" dirty="0">
                          <a:latin typeface="Calibri" panose="020F0502020204030204" pitchFamily="34" charset="0"/>
                          <a:ea typeface="Calibri" panose="020F0502020204030204" pitchFamily="34" charset="0"/>
                          <a:cs typeface="Calibri" panose="020F0502020204030204" pitchFamily="34" charset="0"/>
                        </a:rPr>
                        <a:t>​</a:t>
                      </a:r>
                      <a:r>
                        <a:rPr lang="en" sz="1050" u="none" strike="noStrike" dirty="0" err="1">
                          <a:effectLst/>
                        </a:rPr>
                        <a:t>​</a:t>
                      </a:r>
                      <a:r>
                        <a:rPr lang="en" sz="1050" u="none" strike="noStrike" dirty="0">
                          <a:effectLst/>
                        </a:rPr>
                        <a:t> </a:t>
                      </a:r>
                      <a:r>
                        <a:rPr lang="en" sz="1050" u="none" strike="noStrike" dirty="0" err="1">
                          <a:effectLst/>
                        </a:rPr>
                        <a:t>or </a:t>
                      </a:r>
                      <a:r>
                        <a:rPr lang="en" sz="1050" u="none" strike="noStrike" dirty="0">
                          <a:effectLst/>
                        </a:rPr>
                        <a:t>13 </a:t>
                      </a:r>
                      <a:r>
                        <a:rPr lang="en" sz="1050" u="none" strike="noStrike" dirty="0" err="1">
                          <a:effectLst/>
                        </a:rPr>
                        <a:t>digits</a:t>
                      </a:r>
                      <a:r>
                        <a:rPr lang="en" sz="1050" dirty="0">
                          <a:latin typeface="Calibri" panose="020F0502020204030204" pitchFamily="34" charset="0"/>
                          <a:ea typeface="Calibri" panose="020F0502020204030204" pitchFamily="34" charset="0"/>
                          <a:cs typeface="Calibri" panose="020F0502020204030204" pitchFamily="34" charset="0"/>
                        </a:rPr>
                        <a:t>​</a:t>
                      </a:r>
                      <a:r>
                        <a:rPr lang="en" sz="1050" u="none" strike="noStrike" dirty="0" err="1">
                          <a:effectLst/>
                        </a:rPr>
                        <a:t>​</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250915"/>
                  </a:ext>
                </a:extLst>
              </a:tr>
              <a:tr h="150039">
                <a:tc>
                  <a:txBody>
                    <a:bodyPr/>
                    <a:lstStyle/>
                    <a:p>
                      <a:pPr algn="ctr" fontAlgn="t"/>
                      <a:r>
                        <a:rPr lang="en" sz="1050" u="none" strike="noStrike" dirty="0">
                          <a:effectLst/>
                        </a:rPr>
                        <a:t>3</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It is</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Barcode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Unique SGR barcode number</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307555"/>
                  </a:ext>
                </a:extLst>
              </a:tr>
              <a:tr h="150039">
                <a:tc>
                  <a:txBody>
                    <a:bodyPr/>
                    <a:lstStyle/>
                    <a:p>
                      <a:pPr algn="ctr" fontAlgn="t"/>
                      <a:r>
                        <a:rPr lang="en" sz="1050" u="none" strike="noStrike">
                          <a:effectLst/>
                        </a:rPr>
                        <a:t>4</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F</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Confirm that the container details are correct</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one</a:t>
                      </a:r>
                      <a:r>
                        <a:rPr lang="en" sz="105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option</a:t>
                      </a:r>
                      <a:r>
                        <a:rPr lang="en" sz="1050" dirty="0" err="1">
                          <a:latin typeface="Calibri" panose="020F0502020204030204" pitchFamily="34" charset="0"/>
                          <a:ea typeface="Calibri" panose="020F0502020204030204" pitchFamily="34" charset="0"/>
                          <a:cs typeface="Calibri" panose="020F0502020204030204" pitchFamily="34" charset="0"/>
                        </a:rPr>
                        <a:t>​</a:t>
                      </a:r>
                      <a:r>
                        <a:rPr lang="en"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 sz="105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accepted </a:t>
                      </a:r>
                      <a:r>
                        <a:rPr lang="en" sz="105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"YES"</a:t>
                      </a: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947064"/>
                  </a:ext>
                </a:extLst>
              </a:tr>
              <a:tr h="150039">
                <a:tc>
                  <a:txBody>
                    <a:bodyPr/>
                    <a:lstStyle/>
                    <a:p>
                      <a:pPr algn="ctr" fontAlgn="t"/>
                      <a:r>
                        <a:rPr lang="en" sz="1050" u="none" strike="noStrike">
                          <a:effectLst/>
                        </a:rPr>
                        <a:t>5</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G</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material</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 sz="1050" dirty="0" err="1">
                          <a:latin typeface="Calibri" panose="020F0502020204030204" pitchFamily="34" charset="0"/>
                          <a:ea typeface="Calibri" panose="020F0502020204030204" pitchFamily="34" charset="0"/>
                          <a:cs typeface="Calibri" panose="020F0502020204030204" pitchFamily="34" charset="0"/>
                        </a:rPr>
                        <a:t>Aluminum </a:t>
                      </a:r>
                      <a:r>
                        <a:rPr lang="en" sz="1050" dirty="0">
                          <a:latin typeface="Calibri" panose="020F0502020204030204" pitchFamily="34" charset="0"/>
                          <a:ea typeface="Calibri" panose="020F0502020204030204" pitchFamily="34" charset="0"/>
                          <a:cs typeface="Calibri" panose="020F0502020204030204" pitchFamily="34" charset="0"/>
                        </a:rPr>
                        <a:t>, </a:t>
                      </a:r>
                      <a:r>
                        <a:rPr lang="en" sz="1050" dirty="0" err="1">
                          <a:latin typeface="Calibri" panose="020F0502020204030204" pitchFamily="34" charset="0"/>
                          <a:ea typeface="Calibri" panose="020F0502020204030204" pitchFamily="34" charset="0"/>
                          <a:cs typeface="Calibri" panose="020F0502020204030204" pitchFamily="34" charset="0"/>
                        </a:rPr>
                        <a:t>Steel </a:t>
                      </a:r>
                      <a:r>
                        <a:rPr lang="en" sz="1050" dirty="0">
                          <a:latin typeface="Calibri" panose="020F0502020204030204" pitchFamily="34" charset="0"/>
                          <a:ea typeface="Calibri" panose="020F0502020204030204" pitchFamily="34" charset="0"/>
                          <a:cs typeface="Calibri" panose="020F0502020204030204" pitchFamily="34" charset="0"/>
                        </a:rPr>
                        <a:t>, Pet, </a:t>
                      </a:r>
                      <a:r>
                        <a:rPr lang="en" sz="1050" dirty="0" err="1">
                          <a:latin typeface="Calibri" panose="020F0502020204030204" pitchFamily="34" charset="0"/>
                          <a:ea typeface="Calibri" panose="020F0502020204030204" pitchFamily="34" charset="0"/>
                          <a:cs typeface="Calibri" panose="020F0502020204030204" pitchFamily="34" charset="0"/>
                        </a:rPr>
                        <a:t>Glass</a:t>
                      </a: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45473"/>
                  </a:ext>
                </a:extLst>
              </a:tr>
              <a:tr h="150039">
                <a:tc>
                  <a:txBody>
                    <a:bodyPr/>
                    <a:lstStyle/>
                    <a:p>
                      <a:pPr algn="ctr" fontAlgn="t"/>
                      <a:r>
                        <a:rPr lang="en" sz="1050" u="none" strike="noStrike">
                          <a:effectLst/>
                        </a:rPr>
                        <a:t>6</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H</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type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err="1">
                          <a:effectLst/>
                        </a:rPr>
                        <a:t>Bottle </a:t>
                      </a:r>
                      <a:r>
                        <a:rPr lang="en" sz="1050" u="none" strike="noStrike" dirty="0">
                          <a:effectLst/>
                        </a:rPr>
                        <a:t>/One box ( </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629644"/>
                  </a:ext>
                </a:extLst>
              </a:tr>
              <a:tr h="150039">
                <a:tc>
                  <a:txBody>
                    <a:bodyPr/>
                    <a:lstStyle/>
                    <a:p>
                      <a:pPr algn="ctr" fontAlgn="t"/>
                      <a:r>
                        <a:rPr lang="en" sz="1050" u="none" strike="noStrike">
                          <a:effectLst/>
                        </a:rPr>
                        <a:t>7</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and</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barriers</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050" b="0" i="0" u="none" strike="noStrike" dirty="0" err="1">
                          <a:solidFill>
                            <a:srgbClr val="000000"/>
                          </a:solidFill>
                          <a:effectLst/>
                          <a:latin typeface="+mn-lt"/>
                        </a:rPr>
                        <a:t>DISPLAYS</a:t>
                      </a:r>
                      <a:r>
                        <a:rPr lang="en" sz="1050" b="0" i="0" u="none" strike="noStrike" dirty="0">
                          <a:solidFill>
                            <a:srgbClr val="000000"/>
                          </a:solidFill>
                          <a:effectLst/>
                          <a:latin typeface="+mn-lt"/>
                        </a:rPr>
                        <a:t> </a:t>
                      </a:r>
                      <a:r>
                        <a:rPr lang="en" sz="1050" b="0" i="0" u="none" strike="noStrike" dirty="0" err="1">
                          <a:solidFill>
                            <a:srgbClr val="000000"/>
                          </a:solidFill>
                          <a:effectLst/>
                          <a:latin typeface="+mn-lt"/>
                        </a:rPr>
                        <a:t>only</a:t>
                      </a:r>
                      <a:r>
                        <a:rPr lang="en" sz="1050" b="0" i="0" u="none" strike="noStrike" dirty="0">
                          <a:solidFill>
                            <a:srgbClr val="000000"/>
                          </a:solidFill>
                          <a:effectLst/>
                          <a:latin typeface="+mn-lt"/>
                        </a:rPr>
                        <a:t> </a:t>
                      </a:r>
                      <a:r>
                        <a:rPr lang="en" sz="1050" b="0" i="0" u="none" strike="noStrike" dirty="0" err="1">
                          <a:solidFill>
                            <a:srgbClr val="000000"/>
                          </a:solidFill>
                          <a:effectLst/>
                          <a:latin typeface="+mn-lt"/>
                        </a:rPr>
                        <a:t>for </a:t>
                      </a:r>
                      <a:r>
                        <a:rPr lang="en" sz="1050" b="0" i="0" u="none" strike="noStrike" dirty="0">
                          <a:solidFill>
                            <a:srgbClr val="000000"/>
                          </a:solidFill>
                          <a:effectLst/>
                          <a:latin typeface="+mn-lt"/>
                        </a:rPr>
                        <a:t>PET </a:t>
                      </a:r>
                      <a:br>
                        <a:rPr lang="en-US" sz="1050" b="0" i="0" u="none" strike="noStrike" dirty="0">
                          <a:solidFill>
                            <a:srgbClr val="000000"/>
                          </a:solidFill>
                          <a:effectLst/>
                          <a:latin typeface="+mn-lt"/>
                        </a:rPr>
                      </a:br>
                      <a:r>
                        <a:rPr lang="en" sz="1050" b="0" i="0" u="none" strike="noStrike" dirty="0" err="1">
                          <a:solidFill>
                            <a:srgbClr val="000000"/>
                          </a:solidFill>
                          <a:effectLst/>
                          <a:latin typeface="+mn-lt"/>
                        </a:rPr>
                        <a:t>PET </a:t>
                      </a:r>
                      <a:r>
                        <a:rPr lang="en" sz="1050" b="0" i="0" u="none" strike="noStrike" dirty="0">
                          <a:solidFill>
                            <a:srgbClr val="000000"/>
                          </a:solidFill>
                          <a:effectLst/>
                          <a:latin typeface="+mn-lt"/>
                        </a:rPr>
                        <a:t>transparent/Green/ </a:t>
                      </a:r>
                      <a:r>
                        <a:rPr lang="en" sz="1050" b="0" i="0" u="none" strike="noStrike" dirty="0" err="1">
                          <a:solidFill>
                            <a:srgbClr val="000000"/>
                          </a:solidFill>
                          <a:effectLst/>
                          <a:latin typeface="+mn-lt"/>
                        </a:rPr>
                        <a:t>Blue </a:t>
                      </a:r>
                      <a:r>
                        <a:rPr lang="en" sz="1050" b="0" i="0" u="none" strike="noStrike" dirty="0">
                          <a:solidFill>
                            <a:srgbClr val="000000"/>
                          </a:solidFill>
                          <a:effectLst/>
                          <a:latin typeface="+mn-lt"/>
                        </a:rPr>
                        <a:t>/Brown/ </a:t>
                      </a:r>
                      <a:r>
                        <a:rPr lang="en" sz="1050" b="0" i="0" u="none" strike="noStrike" dirty="0" err="1">
                          <a:solidFill>
                            <a:srgbClr val="000000"/>
                          </a:solidFill>
                          <a:effectLst/>
                          <a:latin typeface="+mn-lt"/>
                        </a:rPr>
                        <a:t>Other</a:t>
                      </a:r>
                      <a:endParaRPr lang="en-US" sz="1050" b="0" i="0" u="none" strike="noStrike" dirty="0">
                        <a:solidFill>
                          <a:srgbClr val="000000"/>
                        </a:solidFill>
                        <a:effectLst/>
                        <a:latin typeface="+mn-lt"/>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01781"/>
                  </a:ext>
                </a:extLst>
              </a:tr>
              <a:tr h="150039">
                <a:tc>
                  <a:txBody>
                    <a:bodyPr/>
                    <a:lstStyle/>
                    <a:p>
                      <a:pPr algn="ctr" fontAlgn="t"/>
                      <a:r>
                        <a:rPr lang="en" sz="1050" u="none" strike="noStrike">
                          <a:effectLst/>
                        </a:rPr>
                        <a:t>8</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J</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barrier type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Only displayed for single-layer/multilayer PET</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14254"/>
                  </a:ext>
                </a:extLst>
              </a:tr>
              <a:tr h="150039">
                <a:tc>
                  <a:txBody>
                    <a:bodyPr/>
                    <a:lstStyle/>
                    <a:p>
                      <a:pPr algn="ctr" fontAlgn="t"/>
                      <a:r>
                        <a:rPr lang="en" sz="1050" u="none" strike="noStrike">
                          <a:effectLst/>
                        </a:rPr>
                        <a:t>9</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K</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volume (ml)</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err="1">
                          <a:effectLst/>
                        </a:rPr>
                        <a:t>number</a:t>
                      </a:r>
                      <a:r>
                        <a:rPr lang="en" sz="1050" u="none" strike="noStrike" dirty="0">
                          <a:effectLst/>
                        </a:rPr>
                        <a:t> </a:t>
                      </a:r>
                      <a:r>
                        <a:rPr lang="en" sz="1050" u="none" strike="noStrike" dirty="0" err="1">
                          <a:effectLst/>
                        </a:rPr>
                        <a:t>whole </a:t>
                      </a:r>
                      <a:r>
                        <a:rPr lang="en" sz="1050" u="none" strike="noStrike" dirty="0">
                          <a:effectLst/>
                        </a:rPr>
                        <a:t>, &gt;=100ml </a:t>
                      </a:r>
                      <a:r>
                        <a:rPr lang="en" sz="1050" u="none" strike="noStrike" dirty="0" err="1">
                          <a:effectLst/>
                        </a:rPr>
                        <a:t>and </a:t>
                      </a:r>
                      <a:r>
                        <a:rPr lang="en" sz="1050" u="none" strike="noStrike" dirty="0">
                          <a:effectLst/>
                        </a:rPr>
                        <a:t>&lt;=3000ml</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39022"/>
                  </a:ext>
                </a:extLst>
              </a:tr>
              <a:tr h="269037">
                <a:tc>
                  <a:txBody>
                    <a:bodyPr/>
                    <a:lstStyle/>
                    <a:p>
                      <a:pPr algn="ctr" fontAlgn="t"/>
                      <a:r>
                        <a:rPr lang="en" sz="1050" u="none" strike="noStrike">
                          <a:effectLst/>
                        </a:rPr>
                        <a:t>10</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IT</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color</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 only for PET </a:t>
                      </a:r>
                      <a:br>
                        <a:rPr lang="en-GB" sz="1050" u="none" strike="noStrike" dirty="0">
                          <a:effectLst/>
                        </a:rPr>
                      </a:br>
                      <a:r>
                        <a:rPr lang="en" sz="1050" u="none" strike="noStrike" dirty="0">
                          <a:effectLst/>
                        </a:rPr>
                        <a:t>PET transparent/Green/Blue/Brown/Other</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436257"/>
                  </a:ext>
                </a:extLst>
              </a:tr>
              <a:tr h="150039">
                <a:tc>
                  <a:txBody>
                    <a:bodyPr/>
                    <a:lstStyle/>
                    <a:p>
                      <a:pPr algn="ctr" fontAlgn="t"/>
                      <a:r>
                        <a:rPr lang="en" sz="1050" u="none" strike="noStrike">
                          <a:effectLst/>
                        </a:rPr>
                        <a:t>11</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M</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weight (g)</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integer, &gt;0 and &lt;2,000g</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546826"/>
                  </a:ext>
                </a:extLst>
              </a:tr>
              <a:tr h="269037">
                <a:tc>
                  <a:txBody>
                    <a:bodyPr/>
                    <a:lstStyle/>
                    <a:p>
                      <a:pPr algn="ctr" fontAlgn="t"/>
                      <a:r>
                        <a:rPr lang="en" sz="1050" u="none" strike="noStrike">
                          <a:effectLst/>
                        </a:rPr>
                        <a:t>12</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N</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Lid weight (g)</a:t>
                      </a:r>
                      <a:br>
                        <a:rPr lang="en-GB" sz="1050" u="none" strike="noStrike">
                          <a:effectLst/>
                        </a:rPr>
                      </a:b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a:t>
                      </a:r>
                      <a:br>
                        <a:rPr lang="en-GB" sz="1050" u="none" strike="noStrike" dirty="0">
                          <a:effectLst/>
                        </a:rPr>
                      </a:br>
                      <a:r>
                        <a:rPr lang="en" sz="1050" u="none" strike="noStrike" dirty="0">
                          <a:effectLst/>
                        </a:rPr>
                        <a:t>Whole number bottles, &gt;0 and &lt; 50g</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919056"/>
                  </a:ext>
                </a:extLst>
              </a:tr>
              <a:tr h="269037">
                <a:tc>
                  <a:txBody>
                    <a:bodyPr/>
                    <a:lstStyle/>
                    <a:p>
                      <a:pPr algn="ctr" fontAlgn="t"/>
                      <a:r>
                        <a:rPr lang="en" sz="1050" u="none" strike="noStrike">
                          <a:effectLst/>
                        </a:rPr>
                        <a:t>13</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A</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Tank height without lid/wallpaper (mm)</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Bottle </a:t>
                      </a:r>
                      <a:br>
                        <a:rPr lang="en-GB" sz="1050" u="none" strike="noStrike" dirty="0">
                          <a:effectLst/>
                        </a:rPr>
                      </a:br>
                      <a:r>
                        <a:rPr lang="en" sz="1050" u="none" strike="noStrike" dirty="0">
                          <a:effectLst/>
                        </a:rPr>
                        <a:t>integer, &gt;100mm and &lt; 1000 mm</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954106"/>
                  </a:ext>
                </a:extLst>
              </a:tr>
              <a:tr h="269037">
                <a:tc>
                  <a:txBody>
                    <a:bodyPr/>
                    <a:lstStyle/>
                    <a:p>
                      <a:pPr algn="ctr" fontAlgn="t"/>
                      <a:r>
                        <a:rPr lang="en" sz="1050" u="none" strike="noStrike">
                          <a:effectLst/>
                        </a:rPr>
                        <a:t>14</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P</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height with lid/wallpaper (mm)</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Bottle </a:t>
                      </a:r>
                      <a:br>
                        <a:rPr lang="en-GB" sz="1050" u="none" strike="noStrike" dirty="0">
                          <a:effectLst/>
                        </a:rPr>
                      </a:br>
                      <a:r>
                        <a:rPr lang="en" sz="1050" u="none" strike="noStrike" dirty="0">
                          <a:effectLst/>
                        </a:rPr>
                        <a:t>integer, &gt;100mm and &lt; 1000 mm</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226209"/>
                  </a:ext>
                </a:extLst>
              </a:tr>
              <a:tr h="269037">
                <a:tc>
                  <a:txBody>
                    <a:bodyPr/>
                    <a:lstStyle/>
                    <a:p>
                      <a:pPr algn="ctr" fontAlgn="t"/>
                      <a:r>
                        <a:rPr lang="en" sz="1050" u="none" strike="noStrike">
                          <a:effectLst/>
                        </a:rPr>
                        <a:t>15</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Q</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Container width (mm)</a:t>
                      </a:r>
                      <a:br>
                        <a:rPr lang="en-GB" sz="1050" u="none" strike="noStrike">
                          <a:effectLst/>
                        </a:rPr>
                      </a:b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integer, &gt;20 mm and &lt; 1000 mm</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0801770"/>
                  </a:ext>
                </a:extLst>
              </a:tr>
              <a:tr h="269037">
                <a:tc>
                  <a:txBody>
                    <a:bodyPr/>
                    <a:lstStyle/>
                    <a:p>
                      <a:pPr algn="ctr" fontAlgn="t"/>
                      <a:r>
                        <a:rPr lang="en" sz="1050" u="none" strike="noStrike">
                          <a:effectLst/>
                        </a:rPr>
                        <a:t>16</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R</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Lid/cap material</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Bottle </a:t>
                      </a:r>
                      <a:br>
                        <a:rPr lang="en-GB" sz="1050" u="none" strike="noStrike" dirty="0">
                          <a:effectLst/>
                        </a:rPr>
                      </a:br>
                      <a:r>
                        <a:rPr lang="en" sz="1050" u="none" strike="noStrike" dirty="0">
                          <a:effectLst/>
                        </a:rPr>
                        <a:t>PP/PE/ALU/Metal/Other plastic</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550306"/>
                  </a:ext>
                </a:extLst>
              </a:tr>
              <a:tr h="269037">
                <a:tc>
                  <a:txBody>
                    <a:bodyPr/>
                    <a:lstStyle/>
                    <a:p>
                      <a:pPr algn="ctr" fontAlgn="t"/>
                      <a:r>
                        <a:rPr lang="en" sz="1050" u="none" strike="noStrike">
                          <a:effectLst/>
                        </a:rPr>
                        <a:t>17</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S</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Do you use Tethered Caps?</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Bottle only shows </a:t>
                      </a:r>
                      <a:br>
                        <a:rPr lang="en-GB" sz="1050" u="none" strike="noStrike">
                          <a:effectLst/>
                        </a:rPr>
                      </a:br>
                      <a:r>
                        <a:rPr lang="en" sz="1050" u="none" strike="noStrike">
                          <a:effectLst/>
                        </a:rPr>
                        <a:t>YES/NO</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123589"/>
                  </a:ext>
                </a:extLst>
              </a:tr>
              <a:tr h="269037">
                <a:tc>
                  <a:txBody>
                    <a:bodyPr/>
                    <a:lstStyle/>
                    <a:p>
                      <a:pPr algn="ctr" fontAlgn="t"/>
                      <a:r>
                        <a:rPr lang="en" sz="1050" u="none" strike="noStrike">
                          <a:effectLst/>
                        </a:rPr>
                        <a:t>18</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T</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Label type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Bottle </a:t>
                      </a:r>
                      <a:br>
                        <a:rPr lang="en-GB" sz="1050" u="none" strike="noStrike" dirty="0">
                          <a:effectLst/>
                        </a:rPr>
                      </a:br>
                      <a:r>
                        <a:rPr lang="en" sz="1050" u="none" strike="noStrike" dirty="0">
                          <a:effectLst/>
                        </a:rPr>
                        <a:t>Corp partial/total</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948070"/>
                  </a:ext>
                </a:extLst>
              </a:tr>
              <a:tr h="403556">
                <a:tc>
                  <a:txBody>
                    <a:bodyPr/>
                    <a:lstStyle/>
                    <a:p>
                      <a:pPr algn="ctr" fontAlgn="t"/>
                      <a:r>
                        <a:rPr lang="en" sz="1050" u="none" strike="noStrike">
                          <a:effectLst/>
                        </a:rPr>
                        <a:t>19</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U</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Label material</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Bottle </a:t>
                      </a:r>
                      <a:br>
                        <a:rPr lang="en-GB" sz="1050" u="none" strike="noStrike" dirty="0">
                          <a:effectLst/>
                        </a:rPr>
                      </a:br>
                      <a:r>
                        <a:rPr lang="en" sz="1050" u="none" strike="noStrike" dirty="0">
                          <a:effectLst/>
                        </a:rPr>
                        <a:t>Metal foil/OPS/PS/PLA/OPP/PP/PE/Paper/ </a:t>
                      </a:r>
                      <a:br>
                        <a:rPr lang="en-GB" sz="1050" u="none" strike="noStrike" dirty="0">
                          <a:effectLst/>
                        </a:rPr>
                      </a:br>
                      <a:r>
                        <a:rPr lang="en" sz="1050" u="none" strike="noStrike" dirty="0">
                          <a:effectLst/>
                        </a:rPr>
                        <a:t>PET/PVC/Other (specify)</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0559607"/>
                  </a:ext>
                </a:extLst>
              </a:tr>
              <a:tr h="269037">
                <a:tc>
                  <a:txBody>
                    <a:bodyPr/>
                    <a:lstStyle/>
                    <a:p>
                      <a:pPr algn="ctr" fontAlgn="t"/>
                      <a:r>
                        <a:rPr lang="en" sz="1050" u="none" strike="noStrike">
                          <a:effectLst/>
                        </a:rPr>
                        <a:t>20</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V</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Material label if "Other"</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a:effectLst/>
                        </a:rPr>
                        <a:t>Shows only for Bottle </a:t>
                      </a:r>
                      <a:br>
                        <a:rPr lang="en-GB" sz="1050" u="none" strike="noStrike" dirty="0">
                          <a:effectLst/>
                        </a:rPr>
                      </a:br>
                      <a:r>
                        <a:rPr lang="en" sz="1050" u="none" strike="noStrike" dirty="0">
                          <a:effectLst/>
                        </a:rPr>
                        <a:t>was selected above "other", specify type</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43948"/>
                  </a:ext>
                </a:extLst>
              </a:tr>
              <a:tr h="316783">
                <a:tc>
                  <a:txBody>
                    <a:bodyPr/>
                    <a:lstStyle/>
                    <a:p>
                      <a:pPr algn="ctr" fontAlgn="t"/>
                      <a:r>
                        <a:rPr lang="en" sz="1050" u="none" strike="noStrike">
                          <a:effectLst/>
                        </a:rPr>
                        <a:t>21</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W</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a:effectLst/>
                        </a:rPr>
                        <a:t>Liquid type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 sz="1050" b="0" dirty="0" err="1">
                          <a:solidFill>
                            <a:schemeClr val="tx1"/>
                          </a:solidFill>
                          <a:latin typeface="+mn-lt"/>
                          <a:ea typeface="Calibri" panose="020F0502020204030204" pitchFamily="34" charset="0"/>
                          <a:cs typeface="Calibri"/>
                        </a:rPr>
                        <a:t>Beer </a:t>
                      </a:r>
                      <a:r>
                        <a:rPr lang="en" sz="1050" dirty="0">
                          <a:solidFill>
                            <a:schemeClr val="tx1"/>
                          </a:solidFill>
                          <a:latin typeface="+mn-lt"/>
                          <a:ea typeface="Calibri" panose="020F0502020204030204" pitchFamily="34" charset="0"/>
                          <a:cs typeface="Calibri"/>
                        </a:rPr>
                        <a:t>, beer </a:t>
                      </a:r>
                      <a:r>
                        <a:rPr lang="en" sz="1050" dirty="0" err="1">
                          <a:solidFill>
                            <a:schemeClr val="tx1"/>
                          </a:solidFill>
                          <a:latin typeface="+mn-lt"/>
                          <a:ea typeface="Calibri" panose="020F0502020204030204" pitchFamily="34" charset="0"/>
                          <a:cs typeface="Calibri"/>
                        </a:rPr>
                        <a:t>mixes </a:t>
                      </a:r>
                      <a:r>
                        <a:rPr lang="en" sz="1050" dirty="0">
                          <a:solidFill>
                            <a:schemeClr val="tx1"/>
                          </a:solidFill>
                          <a:latin typeface="+mn-lt"/>
                          <a:ea typeface="Calibri" panose="020F0502020204030204" pitchFamily="34" charset="0"/>
                          <a:cs typeface="Calibri"/>
                        </a:rPr>
                        <a:t>, drink </a:t>
                      </a:r>
                      <a:r>
                        <a:rPr lang="en" sz="1050" dirty="0" err="1">
                          <a:solidFill>
                            <a:schemeClr val="tx1"/>
                          </a:solidFill>
                          <a:latin typeface="+mn-lt"/>
                          <a:ea typeface="Calibri" panose="020F0502020204030204" pitchFamily="34" charset="0"/>
                          <a:cs typeface="Calibri"/>
                        </a:rPr>
                        <a:t>mixes​​</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alcoholic beverages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cider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other</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beverages</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fermented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juices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nectars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drinks</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soft drinks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mineral waters</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and drinking </a:t>
                      </a:r>
                      <a:r>
                        <a:rPr lang="en" sz="1050" dirty="0">
                          <a:solidFill>
                            <a:schemeClr val="tx1"/>
                          </a:solidFill>
                          <a:latin typeface="+mn-lt"/>
                          <a:ea typeface="Calibri" panose="020F0502020204030204" pitchFamily="34" charset="0"/>
                          <a:cs typeface="Calibri"/>
                        </a:rPr>
                        <a:t>water of </a:t>
                      </a:r>
                      <a:r>
                        <a:rPr lang="en" sz="1050" dirty="0" err="1">
                          <a:solidFill>
                            <a:schemeClr val="tx1"/>
                          </a:solidFill>
                          <a:latin typeface="+mn-lt"/>
                          <a:ea typeface="Calibri" panose="020F0502020204030204" pitchFamily="34" charset="0"/>
                          <a:cs typeface="Calibri"/>
                        </a:rPr>
                        <a:t>any kind</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food </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wines</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and</a:t>
                      </a:r>
                      <a:r>
                        <a:rPr lang="en" sz="1050" dirty="0">
                          <a:solidFill>
                            <a:schemeClr val="tx1"/>
                          </a:solidFill>
                          <a:latin typeface="+mn-lt"/>
                          <a:ea typeface="Calibri" panose="020F0502020204030204" pitchFamily="34" charset="0"/>
                          <a:cs typeface="Calibri"/>
                        </a:rPr>
                        <a:t> </a:t>
                      </a:r>
                      <a:r>
                        <a:rPr lang="en" sz="1050" dirty="0" err="1">
                          <a:solidFill>
                            <a:schemeClr val="tx1"/>
                          </a:solidFill>
                          <a:latin typeface="+mn-lt"/>
                          <a:ea typeface="Calibri" panose="020F0502020204030204" pitchFamily="34" charset="0"/>
                          <a:cs typeface="Calibri"/>
                        </a:rPr>
                        <a:t>SPIRIT</a:t>
                      </a:r>
                      <a:endParaRPr lang="en-US" sz="1050" dirty="0">
                        <a:solidFill>
                          <a:schemeClr val="tx1"/>
                        </a:solidFill>
                        <a:latin typeface="+mn-lt"/>
                        <a:ea typeface="Calibri" panose="020F0502020204030204" pitchFamily="34" charset="0"/>
                        <a:cs typeface="Calibri"/>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028409"/>
                  </a:ext>
                </a:extLst>
              </a:tr>
              <a:tr h="150039">
                <a:tc>
                  <a:txBody>
                    <a:bodyPr/>
                    <a:lstStyle/>
                    <a:p>
                      <a:pPr algn="ctr" fontAlgn="t"/>
                      <a:r>
                        <a:rPr lang="en" sz="1050" u="none" strike="noStrike">
                          <a:effectLst/>
                        </a:rPr>
                        <a:t>22</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 sz="1050" u="none" strike="noStrike">
                          <a:effectLst/>
                        </a:rPr>
                        <a:t>X</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u="none" strike="noStrike" dirty="0" err="1">
                          <a:effectLst/>
                        </a:rPr>
                        <a:t>Expected </a:t>
                      </a:r>
                      <a:r>
                        <a:rPr lang="en" sz="1050" u="none" strike="noStrike" dirty="0">
                          <a:effectLst/>
                        </a:rPr>
                        <a:t>market launch date</a:t>
                      </a:r>
                      <a:r>
                        <a:rPr lang="en" sz="1050" u="none" strike="noStrike" dirty="0" err="1">
                          <a:effectLst/>
                        </a:rPr>
                        <a:t>​​</a:t>
                      </a:r>
                      <a:endParaRPr lang="en-GB" sz="1050" b="1"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 sz="1050" kern="1200" dirty="0">
                          <a:solidFill>
                            <a:schemeClr val="tx1"/>
                          </a:solidFill>
                          <a:latin typeface="+mn-lt"/>
                          <a:ea typeface="Calibri" panose="020F0502020204030204" pitchFamily="34" charset="0"/>
                          <a:cs typeface="Calibri"/>
                        </a:rPr>
                        <a:t>DD/MM/YYYY</a:t>
                      </a:r>
                      <a:endParaRPr lang="en-GB" sz="1050" kern="1200" dirty="0">
                        <a:solidFill>
                          <a:schemeClr val="tx1"/>
                        </a:solidFill>
                        <a:latin typeface="+mn-lt"/>
                        <a:ea typeface="Calibri" panose="020F0502020204030204" pitchFamily="34" charset="0"/>
                        <a:cs typeface="Calibri"/>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707847"/>
                  </a:ext>
                </a:extLst>
              </a:tr>
            </a:tbl>
          </a:graphicData>
        </a:graphic>
      </p:graphicFrame>
      <p:sp>
        <p:nvSpPr>
          <p:cNvPr id="12" name="TextBox 5">
            <a:extLst>
              <a:ext uri="{FF2B5EF4-FFF2-40B4-BE49-F238E27FC236}">
                <a16:creationId xmlns:a16="http://schemas.microsoft.com/office/drawing/2014/main" id="{69945648-700D-3C1A-389F-FA67CD7F7D3E}"/>
              </a:ext>
            </a:extLst>
          </p:cNvPr>
          <p:cNvSpPr txBox="1"/>
          <p:nvPr/>
        </p:nvSpPr>
        <p:spPr>
          <a:xfrm>
            <a:off x="756000" y="1187477"/>
            <a:ext cx="6048000" cy="243656"/>
          </a:xfrm>
          <a:prstGeom prst="rect">
            <a:avLst/>
          </a:prstGeom>
        </p:spPr>
        <p:txBody>
          <a:bodyPr lIns="0" tIns="0" rIns="0" bIns="0" rtlCol="0" anchor="t">
            <a:spAutoFit/>
          </a:bodyPr>
          <a:lstStyle/>
          <a:p>
            <a:pPr lvl="0" algn="l">
              <a:lnSpc>
                <a:spcPts val="1919"/>
              </a:lnSpc>
              <a:spcBef>
                <a:spcPct val="0"/>
              </a:spcBef>
            </a:pPr>
            <a:r>
              <a:rPr lang="en" sz="1599" dirty="0">
                <a:solidFill>
                  <a:srgbClr val="000000"/>
                </a:solidFill>
                <a:latin typeface="Arial Bold"/>
              </a:rPr>
              <a:t>5. Product Fields </a:t>
            </a:r>
            <a:r>
              <a:rPr lang="en" sz="1599" dirty="0" err="1">
                <a:solidFill>
                  <a:srgbClr val="000000"/>
                </a:solidFill>
                <a:latin typeface="Arial Bold"/>
              </a:rPr>
              <a:t>Table​​</a:t>
            </a:r>
            <a:endParaRPr lang="en-US" sz="1599" dirty="0">
              <a:solidFill>
                <a:srgbClr val="000000"/>
              </a:solidFill>
              <a:latin typeface="Arial Bold"/>
            </a:endParaRPr>
          </a:p>
        </p:txBody>
      </p:sp>
      <p:sp>
        <p:nvSpPr>
          <p:cNvPr id="7" name="TextBox 6">
            <a:extLst>
              <a:ext uri="{FF2B5EF4-FFF2-40B4-BE49-F238E27FC236}">
                <a16:creationId xmlns:a16="http://schemas.microsoft.com/office/drawing/2014/main" id="{C15E8955-867A-B039-E4A2-624B9FFBDD7A}"/>
              </a:ext>
            </a:extLst>
          </p:cNvPr>
          <p:cNvSpPr txBox="1"/>
          <p:nvPr/>
        </p:nvSpPr>
        <p:spPr>
          <a:xfrm>
            <a:off x="724249" y="8630269"/>
            <a:ext cx="6388819" cy="1510991"/>
          </a:xfrm>
          <a:prstGeom prst="rect">
            <a:avLst/>
          </a:prstGeom>
        </p:spPr>
        <p:txBody>
          <a:bodyPr wrap="square" lIns="0" tIns="0" rIns="0" bIns="0" rtlCol="0" anchor="t">
            <a:spAutoFit/>
          </a:bodyPr>
          <a:lstStyle/>
          <a:p>
            <a:pPr>
              <a:lnSpc>
                <a:spcPts val="1680"/>
              </a:lnSpc>
              <a:spcBef>
                <a:spcPct val="0"/>
              </a:spcBef>
            </a:pPr>
            <a:r>
              <a:rPr lang="en"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yourself</a:t>
            </a: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Please</a:t>
            </a: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saddle</a:t>
            </a: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remember </a:t>
            </a:r>
            <a:r>
              <a:rPr lang="en" sz="12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Many</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from</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FIELDS</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present</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in</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the table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above will</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display</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only</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for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specific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type of material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or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container. You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will not always be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asked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saddle</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complete</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all</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FIELDS</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DISPLAY</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in</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field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table​</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for</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products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This</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table</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is</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MEANT</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saddle</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OFFER</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only</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information</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ADDITIONAL</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and</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guidelines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nSpc>
                <a:spcPts val="1680"/>
              </a:lnSpc>
              <a:spcBef>
                <a:spcPct val="0"/>
              </a:spcBef>
            </a:pP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The CSV is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filled out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in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language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English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according to “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mass_upload_instructions ” </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which you download from the “ </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Register” section</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Packaging " section " Loading</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 sz="1200" dirty="0" err="1">
                <a:solidFill>
                  <a:srgbClr val="000000"/>
                </a:solidFill>
                <a:latin typeface="Arial" panose="020B0604020202020204" pitchFamily="34" charset="0"/>
                <a:ea typeface="Calibri" panose="020F0502020204030204" pitchFamily="34" charset="0"/>
                <a:cs typeface="Arial" panose="020B0604020202020204" pitchFamily="34" charset="0"/>
              </a:rPr>
              <a:t>​</a:t>
            </a:r>
            <a:r>
              <a:rPr lang="en" sz="1200" dirty="0">
                <a:solidFill>
                  <a:srgbClr val="000000"/>
                </a:solidFill>
                <a:latin typeface="Arial" panose="020B0604020202020204" pitchFamily="34" charset="0"/>
                <a:ea typeface="Calibri" panose="020F0502020204030204" pitchFamily="34" charset="0"/>
                <a:cs typeface="Arial" panose="020B0604020202020204" pitchFamily="34" charset="0"/>
              </a:rPr>
              <a:t> in the mass " . </a:t>
            </a:r>
          </a:p>
        </p:txBody>
      </p:sp>
      <p:sp>
        <p:nvSpPr>
          <p:cNvPr id="8" name="TextBox 7">
            <a:extLst>
              <a:ext uri="{FF2B5EF4-FFF2-40B4-BE49-F238E27FC236}">
                <a16:creationId xmlns:a16="http://schemas.microsoft.com/office/drawing/2014/main" id="{0C5D31DA-660B-4A82-3E88-F318A55A551F}"/>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6854" y="10169148"/>
            <a:ext cx="7873708" cy="675253"/>
          </a:xfrm>
          <a:prstGeom prst="rect">
            <a:avLst/>
          </a:prstGeom>
          <a:solidFill>
            <a:srgbClr val="48A877"/>
          </a:solidFill>
        </p:spPr>
        <p:txBody>
          <a:bodyPr/>
          <a:lstStyle/>
          <a:p>
            <a:endParaRPr lang="en-GB"/>
          </a:p>
        </p:txBody>
      </p:sp>
      <p:sp>
        <p:nvSpPr>
          <p:cNvPr id="4" name="TextBox 4"/>
          <p:cNvSpPr txBox="1"/>
          <p:nvPr/>
        </p:nvSpPr>
        <p:spPr>
          <a:xfrm>
            <a:off x="756000" y="1080835"/>
            <a:ext cx="4380018" cy="461665"/>
          </a:xfrm>
          <a:prstGeom prst="rect">
            <a:avLst/>
          </a:prstGeom>
        </p:spPr>
        <p:txBody>
          <a:bodyPr lIns="0" tIns="0" rIns="0" bIns="0" rtlCol="0" anchor="t">
            <a:spAutoFit/>
          </a:bodyPr>
          <a:lstStyle/>
          <a:p>
            <a:pPr marL="0" lvl="0" indent="0" algn="l">
              <a:lnSpc>
                <a:spcPts val="3600"/>
              </a:lnSpc>
            </a:pPr>
            <a:r>
              <a:rPr lang="en" sz="3000" dirty="0">
                <a:solidFill>
                  <a:srgbClr val="000000"/>
                </a:solidFill>
                <a:latin typeface="Arial Bold"/>
              </a:rPr>
              <a:t>Content</a:t>
            </a:r>
          </a:p>
        </p:txBody>
      </p:sp>
      <p:graphicFrame>
        <p:nvGraphicFramePr>
          <p:cNvPr id="3" name="Table 2">
            <a:extLst>
              <a:ext uri="{FF2B5EF4-FFF2-40B4-BE49-F238E27FC236}">
                <a16:creationId xmlns:a16="http://schemas.microsoft.com/office/drawing/2014/main" id="{7A629276-A4EE-92AB-F043-91ACFC3FF85A}"/>
              </a:ext>
            </a:extLst>
          </p:cNvPr>
          <p:cNvGraphicFramePr>
            <a:graphicFrameLocks noGrp="1"/>
          </p:cNvGraphicFramePr>
          <p:nvPr>
            <p:extLst>
              <p:ext uri="{D42A27DB-BD31-4B8C-83A1-F6EECF244321}">
                <p14:modId xmlns:p14="http://schemas.microsoft.com/office/powerpoint/2010/main" val="969515758"/>
              </p:ext>
            </p:extLst>
          </p:nvPr>
        </p:nvGraphicFramePr>
        <p:xfrm>
          <a:off x="630238" y="2578663"/>
          <a:ext cx="5865435" cy="6294928"/>
        </p:xfrm>
        <a:graphic>
          <a:graphicData uri="http://schemas.openxmlformats.org/drawingml/2006/table">
            <a:tbl>
              <a:tblPr firstRow="1" bandRow="1">
                <a:tableStyleId>{5C22544A-7EE6-4342-B048-85BDC9FD1C3A}</a:tableStyleId>
              </a:tblPr>
              <a:tblGrid>
                <a:gridCol w="817880">
                  <a:extLst>
                    <a:ext uri="{9D8B030D-6E8A-4147-A177-3AD203B41FA5}">
                      <a16:colId xmlns:a16="http://schemas.microsoft.com/office/drawing/2014/main" val="2413595842"/>
                    </a:ext>
                  </a:extLst>
                </a:gridCol>
                <a:gridCol w="5047555">
                  <a:extLst>
                    <a:ext uri="{9D8B030D-6E8A-4147-A177-3AD203B41FA5}">
                      <a16:colId xmlns:a16="http://schemas.microsoft.com/office/drawing/2014/main" val="989629669"/>
                    </a:ext>
                  </a:extLst>
                </a:gridCol>
              </a:tblGrid>
              <a:tr h="786866">
                <a:tc>
                  <a:txBody>
                    <a:bodyPr/>
                    <a:lstStyle/>
                    <a:p>
                      <a:r>
                        <a:rPr lang="en">
                          <a:solidFill>
                            <a:sysClr val="windowText" lastClr="000000"/>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dirty="0" err="1">
                          <a:solidFill>
                            <a:sysClr val="windowText" lastClr="000000"/>
                          </a:solidFill>
                          <a:latin typeface="Arial" panose="020B0604020202020204" pitchFamily="34" charset="0"/>
                          <a:cs typeface="Arial" panose="020B0604020202020204" pitchFamily="34" charset="0"/>
                        </a:rPr>
                        <a:t>Scope</a:t>
                      </a:r>
                      <a:r>
                        <a:rPr lang="en" dirty="0">
                          <a:solidFill>
                            <a:sysClr val="windowText" lastClr="000000"/>
                          </a:solidFill>
                          <a:latin typeface="Arial" panose="020B0604020202020204" pitchFamily="34" charset="0"/>
                          <a:cs typeface="Arial" panose="020B0604020202020204" pitchFamily="34" charset="0"/>
                        </a:rPr>
                        <a:t>​</a:t>
                      </a:r>
                      <a:r>
                        <a:rPr lang="en" dirty="0" err="1">
                          <a:solidFill>
                            <a:sysClr val="windowText" lastClr="000000"/>
                          </a:solidFill>
                          <a:latin typeface="Arial" panose="020B0604020202020204" pitchFamily="34" charset="0"/>
                          <a:cs typeface="Arial" panose="020B0604020202020204" pitchFamily="34" charset="0"/>
                        </a:rPr>
                        <a:t>​</a:t>
                      </a:r>
                      <a:endParaRPr lang="en-GB"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041136"/>
                  </a:ext>
                </a:extLst>
              </a:tr>
              <a:tr h="786866">
                <a:tc>
                  <a:txBody>
                    <a:bodyPr/>
                    <a:lstStyle/>
                    <a:p>
                      <a:r>
                        <a:rPr lang="en" b="1">
                          <a:solidFill>
                            <a:sysClr val="windowText" lastClr="000000"/>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b="1">
                          <a:solidFill>
                            <a:sysClr val="windowText" lastClr="000000"/>
                          </a:solidFill>
                          <a:latin typeface="Arial" panose="020B0604020202020204" pitchFamily="34" charset="0"/>
                          <a:cs typeface="Arial" panose="020B0604020202020204" pitchFamily="34" charset="0"/>
                        </a:rPr>
                        <a:t>Sign 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030468"/>
                  </a:ext>
                </a:extLst>
              </a:tr>
              <a:tr h="786866">
                <a:tc>
                  <a:txBody>
                    <a:bodyPr/>
                    <a:lstStyle/>
                    <a:p>
                      <a:r>
                        <a:rPr lang="en" b="1">
                          <a:solidFill>
                            <a:sysClr val="windowText" lastClr="000000"/>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b="1" dirty="0">
                          <a:solidFill>
                            <a:sysClr val="windowText" lastClr="000000"/>
                          </a:solidFill>
                          <a:latin typeface="Arial" panose="020B0604020202020204" pitchFamily="34" charset="0"/>
                          <a:cs typeface="Arial" panose="020B0604020202020204" pitchFamily="34" charset="0"/>
                        </a:rPr>
                        <a:t>Product registration process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491464"/>
                  </a:ext>
                </a:extLst>
              </a:tr>
              <a:tr h="786866">
                <a:tc>
                  <a:txBody>
                    <a:bodyPr/>
                    <a:lstStyle/>
                    <a:p>
                      <a:r>
                        <a:rPr lang="en" b="1">
                          <a:solidFill>
                            <a:sysClr val="windowText" lastClr="000000"/>
                          </a:solidFill>
                          <a:latin typeface="Arial" panose="020B0604020202020204" pitchFamily="34" charset="0"/>
                          <a:cs typeface="Arial" panose="020B0604020202020204" pitchFamily="34" charset="0"/>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dirty="0">
                          <a:solidFill>
                            <a:sysClr val="windowText" lastClr="000000"/>
                          </a:solidFill>
                          <a:latin typeface="Arial" panose="020B0604020202020204" pitchFamily="34" charset="0"/>
                          <a:cs typeface="Arial" panose="020B0604020202020204" pitchFamily="34" charset="0"/>
                        </a:rPr>
                        <a:t>Single product registration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5708"/>
                  </a:ext>
                </a:extLst>
              </a:tr>
              <a:tr h="786866">
                <a:tc>
                  <a:txBody>
                    <a:bodyPr/>
                    <a:lstStyle/>
                    <a:p>
                      <a:r>
                        <a:rPr lang="en" b="1">
                          <a:solidFill>
                            <a:sysClr val="windowText" lastClr="000000"/>
                          </a:solidFill>
                          <a:latin typeface="Arial" panose="020B0604020202020204" pitchFamily="34" charset="0"/>
                          <a:cs typeface="Arial" panose="020B0604020202020204" pitchFamily="34" charset="0"/>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dirty="0">
                          <a:solidFill>
                            <a:sysClr val="windowText" lastClr="000000"/>
                          </a:solidFill>
                          <a:latin typeface="Arial" panose="020B0604020202020204" pitchFamily="34" charset="0"/>
                          <a:cs typeface="Arial" panose="020B0604020202020204" pitchFamily="34" charset="0"/>
                        </a:rPr>
                        <a:t>Mass product registration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959740"/>
                  </a:ext>
                </a:extLst>
              </a:tr>
              <a:tr h="786866">
                <a:tc>
                  <a:txBody>
                    <a:bodyPr/>
                    <a:lstStyle/>
                    <a:p>
                      <a:r>
                        <a:rPr lang="en" b="1">
                          <a:solidFill>
                            <a:sysClr val="windowText" lastClr="000000"/>
                          </a:solidFill>
                          <a:latin typeface="Arial" panose="020B0604020202020204" pitchFamily="34" charset="0"/>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b="1">
                          <a:solidFill>
                            <a:sysClr val="windowText" lastClr="000000"/>
                          </a:solidFill>
                          <a:latin typeface="Arial" panose="020B0604020202020204" pitchFamily="34" charset="0"/>
                          <a:cs typeface="Arial" panose="020B0604020202020204" pitchFamily="34" charset="0"/>
                        </a:rPr>
                        <a:t>Registration status tracking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287317"/>
                  </a:ext>
                </a:extLst>
              </a:tr>
              <a:tr h="786866">
                <a:tc>
                  <a:txBody>
                    <a:bodyPr/>
                    <a:lstStyle/>
                    <a:p>
                      <a:r>
                        <a:rPr lang="en" b="1">
                          <a:solidFill>
                            <a:sysClr val="windowText" lastClr="000000"/>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 b="1" dirty="0" err="1">
                          <a:solidFill>
                            <a:sysClr val="windowText" lastClr="000000"/>
                          </a:solidFill>
                          <a:latin typeface="Arial" panose="020B0604020202020204" pitchFamily="34" charset="0"/>
                          <a:cs typeface="Arial" panose="020B0604020202020204" pitchFamily="34" charset="0"/>
                        </a:rPr>
                        <a:t>Table</a:t>
                      </a:r>
                      <a:r>
                        <a:rPr lang="en" b="1" dirty="0">
                          <a:solidFill>
                            <a:sysClr val="windowText" lastClr="000000"/>
                          </a:solidFill>
                          <a:latin typeface="Arial" panose="020B0604020202020204" pitchFamily="34" charset="0"/>
                          <a:cs typeface="Arial" panose="020B0604020202020204" pitchFamily="34" charset="0"/>
                        </a:rPr>
                        <a:t> with field description</a:t>
                      </a:r>
                      <a:endParaRPr lang="en-GB"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127276"/>
                  </a:ext>
                </a:extLst>
              </a:tr>
              <a:tr h="786866">
                <a:tc>
                  <a:txBody>
                    <a:bodyPr/>
                    <a:lstStyle/>
                    <a:p>
                      <a:endParaRPr lang="en"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118575"/>
                  </a:ext>
                </a:extLst>
              </a:tr>
            </a:tbl>
          </a:graphicData>
        </a:graphic>
      </p:graphicFrame>
      <p:sp>
        <p:nvSpPr>
          <p:cNvPr id="6" name="TextBox 5">
            <a:extLst>
              <a:ext uri="{FF2B5EF4-FFF2-40B4-BE49-F238E27FC236}">
                <a16:creationId xmlns:a16="http://schemas.microsoft.com/office/drawing/2014/main" id="{53EFDB67-DC46-E361-D56B-A76872E8FBD9}"/>
              </a:ext>
            </a:extLst>
          </p:cNvPr>
          <p:cNvSpPr txBox="1"/>
          <p:nvPr/>
        </p:nvSpPr>
        <p:spPr>
          <a:xfrm>
            <a:off x="1430338" y="2022284"/>
            <a:ext cx="3936732" cy="335989"/>
          </a:xfrm>
          <a:prstGeom prst="rect">
            <a:avLst/>
          </a:prstGeom>
          <a:noFill/>
        </p:spPr>
        <p:txBody>
          <a:bodyPr wrap="square">
            <a:spAutoFit/>
          </a:bodyPr>
          <a:lstStyle/>
          <a:p>
            <a:pPr lvl="0" algn="l">
              <a:lnSpc>
                <a:spcPts val="1919"/>
              </a:lnSpc>
              <a:spcBef>
                <a:spcPct val="0"/>
              </a:spcBef>
            </a:pPr>
            <a:r>
              <a:rPr lang="en-US" b="1" dirty="0"/>
              <a:t>Evidence Review</a:t>
            </a:r>
            <a:endParaRPr lang="en" sz="1800" b="1" dirty="0">
              <a:solidFill>
                <a:srgbClr val="000000"/>
              </a:solidFill>
              <a:latin typeface="Arial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1BED1F8-CCE5-60FD-DCEE-021293B62F9D}"/>
              </a:ext>
            </a:extLst>
          </p:cNvPr>
          <p:cNvSpPr txBox="1"/>
          <p:nvPr/>
        </p:nvSpPr>
        <p:spPr>
          <a:xfrm>
            <a:off x="756000" y="1514703"/>
            <a:ext cx="6048000" cy="243656"/>
          </a:xfrm>
          <a:prstGeom prst="rect">
            <a:avLst/>
          </a:prstGeom>
        </p:spPr>
        <p:txBody>
          <a:bodyPr lIns="0" tIns="0" rIns="0" bIns="0" rtlCol="0" anchor="t">
            <a:spAutoFit/>
          </a:bodyPr>
          <a:lstStyle/>
          <a:p>
            <a:pPr lvl="0" algn="l">
              <a:lnSpc>
                <a:spcPts val="1919"/>
              </a:lnSpc>
              <a:spcBef>
                <a:spcPct val="0"/>
              </a:spcBef>
            </a:pPr>
            <a:r>
              <a:rPr lang="en-US" sz="1600" b="1" dirty="0"/>
              <a:t>Evidence Review</a:t>
            </a:r>
            <a:endParaRPr lang="en" sz="1600" b="1" dirty="0">
              <a:solidFill>
                <a:srgbClr val="000000"/>
              </a:solidFill>
              <a:latin typeface="Arial Bold"/>
            </a:endParaRPr>
          </a:p>
        </p:txBody>
      </p:sp>
      <p:sp>
        <p:nvSpPr>
          <p:cNvPr id="3" name="TextBox 6">
            <a:extLst>
              <a:ext uri="{FF2B5EF4-FFF2-40B4-BE49-F238E27FC236}">
                <a16:creationId xmlns:a16="http://schemas.microsoft.com/office/drawing/2014/main" id="{E9181A26-01EC-36E8-139A-479CEB7EB5D2}"/>
              </a:ext>
            </a:extLst>
          </p:cNvPr>
          <p:cNvSpPr txBox="1"/>
          <p:nvPr/>
        </p:nvSpPr>
        <p:spPr>
          <a:xfrm>
            <a:off x="756000" y="2010899"/>
            <a:ext cx="6040403" cy="3686715"/>
          </a:xfrm>
          <a:prstGeom prst="rect">
            <a:avLst/>
          </a:prstGeom>
        </p:spPr>
        <p:txBody>
          <a:bodyPr lIns="0" tIns="0" rIns="0" bIns="0" rtlCol="0" anchor="t">
            <a:spAutoFit/>
          </a:bodyPr>
          <a:lstStyle/>
          <a:p>
            <a:pPr marL="171450" indent="-171450">
              <a:lnSpc>
                <a:spcPts val="1680"/>
              </a:lnSpc>
              <a:buFont typeface="Wingdings" panose="05000000000000000000" pitchFamily="2" charset="2"/>
              <a:buChar char="ü"/>
            </a:pPr>
            <a:r>
              <a:rPr lang="en" sz="1200" b="1" dirty="0" err="1">
                <a:solidFill>
                  <a:srgbClr val="000000"/>
                </a:solidFill>
                <a:latin typeface="Arial"/>
              </a:rPr>
              <a:t>March </a:t>
            </a:r>
            <a:r>
              <a:rPr lang="en" sz="1200" b="1" dirty="0">
                <a:solidFill>
                  <a:srgbClr val="000000"/>
                </a:solidFill>
                <a:latin typeface="Arial"/>
              </a:rPr>
              <a:t>28, 2025</a:t>
            </a:r>
          </a:p>
          <a:p>
            <a:pPr marL="628650" lvl="1" indent="-171450">
              <a:lnSpc>
                <a:spcPts val="1680"/>
              </a:lnSpc>
              <a:buFont typeface="Arial" panose="020B0604020202020204" pitchFamily="34" charset="0"/>
              <a:buChar char="•"/>
            </a:pPr>
            <a:r>
              <a:rPr lang="en" sz="1200" b="1" dirty="0" err="1">
                <a:solidFill>
                  <a:srgbClr val="000000"/>
                </a:solidFill>
                <a:latin typeface="Arial"/>
              </a:rPr>
              <a:t>Chapter </a:t>
            </a:r>
            <a:r>
              <a:rPr lang="en" sz="1200" b="1" dirty="0">
                <a:solidFill>
                  <a:srgbClr val="000000"/>
                </a:solidFill>
                <a:latin typeface="Arial"/>
              </a:rPr>
              <a:t>5. </a:t>
            </a:r>
            <a:r>
              <a:rPr lang="en" sz="1200" dirty="0">
                <a:solidFill>
                  <a:srgbClr val="000000"/>
                </a:solidFill>
                <a:latin typeface="Arial Bold"/>
              </a:rPr>
              <a:t>Product Field Table , row​​ 22. </a:t>
            </a:r>
          </a:p>
          <a:p>
            <a:pPr lvl="1">
              <a:lnSpc>
                <a:spcPts val="1680"/>
              </a:lnSpc>
            </a:pPr>
            <a:r>
              <a:rPr lang="en" sz="1200" dirty="0">
                <a:solidFill>
                  <a:srgbClr val="000000"/>
                </a:solidFill>
                <a:latin typeface="Arial"/>
              </a:rPr>
              <a:t>Expected date of placing on the market must to be in format correct [DD/MM/YYYY]</a:t>
            </a:r>
          </a:p>
          <a:p>
            <a:pPr marL="628650" lvl="1" indent="-171450">
              <a:lnSpc>
                <a:spcPts val="1680"/>
              </a:lnSpc>
              <a:buFont typeface="Arial" panose="020B0604020202020204" pitchFamily="34" charset="0"/>
              <a:buChar char="•"/>
            </a:pPr>
            <a:r>
              <a:rPr lang="en" sz="1200" b="1" dirty="0">
                <a:solidFill>
                  <a:srgbClr val="000000"/>
                </a:solidFill>
                <a:latin typeface="Arial"/>
              </a:rPr>
              <a:t>Chapter 3. </a:t>
            </a:r>
            <a:r>
              <a:rPr lang="en-US" sz="1200" b="1" dirty="0">
                <a:solidFill>
                  <a:srgbClr val="000000"/>
                </a:solidFill>
                <a:latin typeface="Arial"/>
              </a:rPr>
              <a:t>Product registration process </a:t>
            </a:r>
          </a:p>
          <a:p>
            <a:pPr lvl="1">
              <a:lnSpc>
                <a:spcPts val="1680"/>
              </a:lnSpc>
            </a:pPr>
            <a:r>
              <a:rPr lang="en-US" sz="1200" dirty="0">
                <a:solidFill>
                  <a:srgbClr val="000000"/>
                </a:solidFill>
                <a:latin typeface="Arial"/>
              </a:rPr>
              <a:t>[Please note that container measurement fields can be completed with or without decimals. To avoid errors, we recommend inserting the same number of decimals for all fields, even '0.00' if no decimals are required.]</a:t>
            </a:r>
          </a:p>
          <a:p>
            <a:pPr lvl="1">
              <a:lnSpc>
                <a:spcPts val="1680"/>
              </a:lnSpc>
            </a:pPr>
            <a:endParaRPr lang="en" sz="1200" dirty="0">
              <a:solidFill>
                <a:srgbClr val="000000"/>
              </a:solidFill>
              <a:latin typeface="Arial"/>
            </a:endParaRPr>
          </a:p>
          <a:p>
            <a:pPr marL="171450" indent="-171450">
              <a:lnSpc>
                <a:spcPts val="1680"/>
              </a:lnSpc>
              <a:buFont typeface="Wingdings" panose="05000000000000000000" pitchFamily="2" charset="2"/>
              <a:buChar char="ü"/>
            </a:pPr>
            <a:r>
              <a:rPr lang="en" sz="1200" b="1" dirty="0">
                <a:solidFill>
                  <a:srgbClr val="000000"/>
                </a:solidFill>
                <a:latin typeface="Arial"/>
              </a:rPr>
              <a:t>May 31, 2024</a:t>
            </a:r>
          </a:p>
          <a:p>
            <a:pPr marL="628650" lvl="1" indent="-171450">
              <a:lnSpc>
                <a:spcPts val="1680"/>
              </a:lnSpc>
              <a:buFont typeface="Arial" panose="020B0604020202020204" pitchFamily="34" charset="0"/>
              <a:buChar char="•"/>
            </a:pPr>
            <a:r>
              <a:rPr lang="en" sz="1200" b="1" dirty="0">
                <a:solidFill>
                  <a:srgbClr val="000000"/>
                </a:solidFill>
                <a:latin typeface="Arial"/>
              </a:rPr>
              <a:t>Chapter 3. </a:t>
            </a:r>
            <a:r>
              <a:rPr lang="en-US" sz="1200" b="1" dirty="0">
                <a:solidFill>
                  <a:srgbClr val="000000"/>
                </a:solidFill>
                <a:latin typeface="Arial"/>
              </a:rPr>
              <a:t>Product registration process </a:t>
            </a:r>
          </a:p>
          <a:p>
            <a:pPr marL="628650" lvl="1" indent="-171450">
              <a:lnSpc>
                <a:spcPts val="1680"/>
              </a:lnSpc>
              <a:buFont typeface="Arial" panose="020B0604020202020204" pitchFamily="34" charset="0"/>
              <a:buChar char="•"/>
            </a:pPr>
            <a:r>
              <a:rPr lang="en-US" sz="1200" dirty="0">
                <a:latin typeface="Arial" panose="020B0604020202020204" pitchFamily="34" charset="0"/>
                <a:cs typeface="Arial" panose="020B0604020202020204" pitchFamily="34" charset="0"/>
              </a:rPr>
              <a:t>[Once the products have been submitted for approval, you must send an Excel database to </a:t>
            </a:r>
            <a:r>
              <a:rPr lang="en-US" sz="1200" b="1" dirty="0">
                <a:latin typeface="Arial" panose="020B0604020202020204" pitchFamily="34" charset="0"/>
                <a:cs typeface="Arial" panose="020B0604020202020204" pitchFamily="34" charset="0"/>
              </a:rPr>
              <a:t>produse@returosgr.ro</a:t>
            </a:r>
            <a:r>
              <a:rPr lang="en-US" sz="1200" dirty="0">
                <a:latin typeface="Arial" panose="020B0604020202020204" pitchFamily="34" charset="0"/>
                <a:cs typeface="Arial" panose="020B0604020202020204" pitchFamily="34" charset="0"/>
              </a:rPr>
              <a:t> (exported from the entity/entities issuing barcodes in EAN-13/EAN-8 symbology, based on the </a:t>
            </a:r>
            <a:r>
              <a:rPr lang="en-US" sz="1200" b="1" dirty="0">
                <a:latin typeface="Arial" panose="020B0604020202020204" pitchFamily="34" charset="0"/>
                <a:cs typeface="Arial" panose="020B0604020202020204" pitchFamily="34" charset="0"/>
              </a:rPr>
              <a:t>SR ISO/IEC 15420:2013</a:t>
            </a:r>
            <a:r>
              <a:rPr lang="en-US" sz="1200" dirty="0">
                <a:latin typeface="Arial" panose="020B0604020202020204" pitchFamily="34" charset="0"/>
                <a:cs typeface="Arial" panose="020B0604020202020204" pitchFamily="34" charset="0"/>
              </a:rPr>
              <a:t> standard). This database must contain the barcodes submitted for approval.]</a:t>
            </a:r>
          </a:p>
          <a:p>
            <a:pPr marL="628650" lvl="1" indent="-171450">
              <a:lnSpc>
                <a:spcPts val="1680"/>
              </a:lnSpc>
              <a:buFont typeface="Arial" panose="020B0604020202020204" pitchFamily="34" charset="0"/>
              <a:buChar char="•"/>
            </a:pPr>
            <a:endParaRPr lang="en" sz="1200" dirty="0">
              <a:solidFill>
                <a:srgbClr val="000000"/>
              </a:solidFill>
              <a:latin typeface="Arial"/>
            </a:endParaRPr>
          </a:p>
          <a:p>
            <a:pPr>
              <a:lnSpc>
                <a:spcPts val="1680"/>
              </a:lnSpc>
            </a:pPr>
            <a:r>
              <a:rPr lang="en" sz="1200" dirty="0">
                <a:solidFill>
                  <a:srgbClr val="000000"/>
                </a:solidFill>
                <a:latin typeface="Arial"/>
              </a:rPr>
              <a:t>.</a:t>
            </a:r>
          </a:p>
        </p:txBody>
      </p:sp>
      <p:sp>
        <p:nvSpPr>
          <p:cNvPr id="4" name="AutoShape 2">
            <a:extLst>
              <a:ext uri="{FF2B5EF4-FFF2-40B4-BE49-F238E27FC236}">
                <a16:creationId xmlns:a16="http://schemas.microsoft.com/office/drawing/2014/main" id="{EE44F4FF-19D4-1CAA-324A-EF934B4B6AD8}"/>
              </a:ext>
            </a:extLst>
          </p:cNvPr>
          <p:cNvSpPr/>
          <p:nvPr/>
        </p:nvSpPr>
        <p:spPr>
          <a:xfrm>
            <a:off x="-156854" y="10169148"/>
            <a:ext cx="7873708" cy="675253"/>
          </a:xfrm>
          <a:prstGeom prst="rect">
            <a:avLst/>
          </a:prstGeom>
          <a:solidFill>
            <a:srgbClr val="48A877"/>
          </a:solidFill>
        </p:spPr>
        <p:txBody>
          <a:bodyPr/>
          <a:lstStyle/>
          <a:p>
            <a:endParaRPr lang="en-GB"/>
          </a:p>
        </p:txBody>
      </p:sp>
      <p:sp>
        <p:nvSpPr>
          <p:cNvPr id="5" name="AutoShape 2">
            <a:extLst>
              <a:ext uri="{FF2B5EF4-FFF2-40B4-BE49-F238E27FC236}">
                <a16:creationId xmlns:a16="http://schemas.microsoft.com/office/drawing/2014/main" id="{855810F9-E3CA-6842-1C59-8C83E2686A1C}"/>
              </a:ext>
            </a:extLst>
          </p:cNvPr>
          <p:cNvSpPr/>
          <p:nvPr/>
        </p:nvSpPr>
        <p:spPr>
          <a:xfrm flipH="1">
            <a:off x="34734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7" name="TextBox 7">
            <a:extLst>
              <a:ext uri="{FF2B5EF4-FFF2-40B4-BE49-F238E27FC236}">
                <a16:creationId xmlns:a16="http://schemas.microsoft.com/office/drawing/2014/main" id="{1AA63768-C8E9-61E3-3484-C0C0D7B4FFA1}"/>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162989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4734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1</a:t>
            </a:r>
          </a:p>
        </p:txBody>
      </p:sp>
      <p:sp>
        <p:nvSpPr>
          <p:cNvPr id="5" name="TextBox 5"/>
          <p:cNvSpPr txBox="1"/>
          <p:nvPr/>
        </p:nvSpPr>
        <p:spPr>
          <a:xfrm>
            <a:off x="756000" y="1081566"/>
            <a:ext cx="6048000" cy="243656"/>
          </a:xfrm>
          <a:prstGeom prst="rect">
            <a:avLst/>
          </a:prstGeom>
        </p:spPr>
        <p:txBody>
          <a:bodyPr lIns="0" tIns="0" rIns="0" bIns="0" rtlCol="0" anchor="t">
            <a:spAutoFit/>
          </a:bodyPr>
          <a:lstStyle/>
          <a:p>
            <a:pPr marL="342900" lvl="0" indent="-342900" algn="l">
              <a:lnSpc>
                <a:spcPts val="1919"/>
              </a:lnSpc>
              <a:spcBef>
                <a:spcPct val="0"/>
              </a:spcBef>
              <a:buFont typeface="+mj-lt"/>
              <a:buAutoNum type="arabicPeriod"/>
            </a:pPr>
            <a:r>
              <a:rPr lang="en" sz="1599">
                <a:solidFill>
                  <a:srgbClr val="000000"/>
                </a:solidFill>
                <a:latin typeface="Arial Bold"/>
              </a:rPr>
              <a:t>Scope</a:t>
            </a:r>
          </a:p>
        </p:txBody>
      </p:sp>
      <p:sp>
        <p:nvSpPr>
          <p:cNvPr id="7" name="TextBox 7"/>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9" name="TextBox 6">
            <a:extLst>
              <a:ext uri="{FF2B5EF4-FFF2-40B4-BE49-F238E27FC236}">
                <a16:creationId xmlns:a16="http://schemas.microsoft.com/office/drawing/2014/main" id="{BDB36F8C-A4FA-BAC8-4562-E814FFC2CED9}"/>
              </a:ext>
            </a:extLst>
          </p:cNvPr>
          <p:cNvSpPr txBox="1"/>
          <p:nvPr/>
        </p:nvSpPr>
        <p:spPr>
          <a:xfrm>
            <a:off x="756000" y="1577762"/>
            <a:ext cx="6040403" cy="1661993"/>
          </a:xfrm>
          <a:prstGeom prst="rect">
            <a:avLst/>
          </a:prstGeom>
        </p:spPr>
        <p:txBody>
          <a:bodyPr lIns="0" tIns="0" rIns="0" bIns="0" rtlCol="0" anchor="t">
            <a:spAutoFit/>
          </a:bodyPr>
          <a:lstStyle/>
          <a:p>
            <a:r>
              <a:rPr lang="en-US" sz="1200" dirty="0">
                <a:latin typeface="Arial" panose="020B0604020202020204" pitchFamily="34" charset="0"/>
                <a:cs typeface="Arial" panose="020B0604020202020204" pitchFamily="34" charset="0"/>
              </a:rPr>
              <a:t>The purpose of this document is to provide </a:t>
            </a:r>
            <a:r>
              <a:rPr lang="en-US" sz="1200" b="1" dirty="0">
                <a:latin typeface="Arial" panose="020B0604020202020204" pitchFamily="34" charset="0"/>
                <a:cs typeface="Arial" panose="020B0604020202020204" pitchFamily="34" charset="0"/>
              </a:rPr>
              <a:t>advice</a:t>
            </a:r>
            <a:r>
              <a:rPr lang="en-US" sz="1200" dirty="0">
                <a:latin typeface="Arial" panose="020B0604020202020204" pitchFamily="34" charset="0"/>
                <a:cs typeface="Arial" panose="020B0604020202020204" pitchFamily="34" charset="0"/>
              </a:rPr>
              <a:t> for producers who register SGR products in the </a:t>
            </a:r>
            <a:r>
              <a:rPr lang="en-US" sz="1200" b="1" dirty="0">
                <a:latin typeface="Arial" panose="020B0604020202020204" pitchFamily="34" charset="0"/>
                <a:cs typeface="Arial" panose="020B0604020202020204" pitchFamily="34" charset="0"/>
              </a:rPr>
              <a:t>RetuRO Register</a:t>
            </a:r>
            <a:r>
              <a:rPr lang="en-US" sz="1200" dirty="0">
                <a:latin typeface="Arial" panose="020B0604020202020204" pitchFamily="34" charset="0"/>
                <a:cs typeface="Arial" panose="020B0604020202020204" pitchFamily="34" charset="0"/>
              </a:rPr>
              <a:t> for their SGR packaging.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You can choose to </a:t>
            </a:r>
            <a:r>
              <a:rPr lang="en-US" sz="1200" b="1" dirty="0">
                <a:latin typeface="Arial" panose="020B0604020202020204" pitchFamily="34" charset="0"/>
                <a:cs typeface="Arial" panose="020B0604020202020204" pitchFamily="34" charset="0"/>
              </a:rPr>
              <a:t>manually record products one by one</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bulk upload them</a:t>
            </a:r>
            <a:r>
              <a:rPr lang="en-US" sz="1200" dirty="0">
                <a:latin typeface="Arial" panose="020B0604020202020204" pitchFamily="34" charset="0"/>
                <a:cs typeface="Arial" panose="020B0604020202020204" pitchFamily="34" charset="0"/>
              </a:rPr>
              <a:t> using our CSV template. By using the template, you can add multiple products to the file before registration and upload them all at once.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document provides step-by-step instructions for both product registration options, as well as a </a:t>
            </a:r>
            <a:r>
              <a:rPr lang="en-US" sz="1200" b="1" dirty="0">
                <a:latin typeface="Arial" panose="020B0604020202020204" pitchFamily="34" charset="0"/>
                <a:cs typeface="Arial" panose="020B0604020202020204" pitchFamily="34" charset="0"/>
              </a:rPr>
              <a:t>detailed table of required fields</a:t>
            </a:r>
            <a:r>
              <a:rPr lang="en-US" sz="1200" dirty="0">
                <a:latin typeface="Arial" panose="020B0604020202020204" pitchFamily="34" charset="0"/>
                <a:cs typeface="Arial" panose="020B0604020202020204" pitchFamily="34" charset="0"/>
              </a:rPr>
              <a:t> for reference.</a:t>
            </a:r>
          </a:p>
        </p:txBody>
      </p:sp>
      <p:sp>
        <p:nvSpPr>
          <p:cNvPr id="11" name="TextBox 5">
            <a:extLst>
              <a:ext uri="{FF2B5EF4-FFF2-40B4-BE49-F238E27FC236}">
                <a16:creationId xmlns:a16="http://schemas.microsoft.com/office/drawing/2014/main" id="{88E6E2FC-1C68-D7C7-FB26-AEB6DF74955A}"/>
              </a:ext>
            </a:extLst>
          </p:cNvPr>
          <p:cNvSpPr txBox="1"/>
          <p:nvPr/>
        </p:nvSpPr>
        <p:spPr>
          <a:xfrm>
            <a:off x="748402" y="4056276"/>
            <a:ext cx="6048000" cy="243656"/>
          </a:xfrm>
          <a:prstGeom prst="rect">
            <a:avLst/>
          </a:prstGeom>
        </p:spPr>
        <p:txBody>
          <a:bodyPr lIns="0" tIns="0" rIns="0" bIns="0" rtlCol="0" anchor="t">
            <a:spAutoFit/>
          </a:bodyPr>
          <a:lstStyle/>
          <a:p>
            <a:pPr lvl="0" algn="l">
              <a:lnSpc>
                <a:spcPts val="1919"/>
              </a:lnSpc>
              <a:spcBef>
                <a:spcPct val="0"/>
              </a:spcBef>
            </a:pPr>
            <a:r>
              <a:rPr lang="en" sz="1599">
                <a:solidFill>
                  <a:srgbClr val="000000"/>
                </a:solidFill>
                <a:latin typeface="Arial Bold"/>
              </a:rPr>
              <a:t>2. Log in</a:t>
            </a:r>
          </a:p>
        </p:txBody>
      </p:sp>
      <p:pic>
        <p:nvPicPr>
          <p:cNvPr id="14" name="Picture 13">
            <a:extLst>
              <a:ext uri="{FF2B5EF4-FFF2-40B4-BE49-F238E27FC236}">
                <a16:creationId xmlns:a16="http://schemas.microsoft.com/office/drawing/2014/main" id="{6019AA31-CEAB-AFB5-AEB5-624C499691D3}"/>
              </a:ext>
            </a:extLst>
          </p:cNvPr>
          <p:cNvPicPr>
            <a:picLocks noChangeAspect="1"/>
          </p:cNvPicPr>
          <p:nvPr/>
        </p:nvPicPr>
        <p:blipFill>
          <a:blip r:embed="rId3"/>
          <a:stretch>
            <a:fillRect/>
          </a:stretch>
        </p:blipFill>
        <p:spPr>
          <a:xfrm>
            <a:off x="2156742" y="5911306"/>
            <a:ext cx="3238918" cy="2423680"/>
          </a:xfrm>
          <a:prstGeom prst="rect">
            <a:avLst/>
          </a:prstGeom>
          <a:ln w="15875">
            <a:solidFill>
              <a:schemeClr val="tx1"/>
            </a:solidFill>
          </a:ln>
        </p:spPr>
      </p:pic>
      <p:sp>
        <p:nvSpPr>
          <p:cNvPr id="16" name="TextBox 6">
            <a:extLst>
              <a:ext uri="{FF2B5EF4-FFF2-40B4-BE49-F238E27FC236}">
                <a16:creationId xmlns:a16="http://schemas.microsoft.com/office/drawing/2014/main" id="{30535EB7-2F8C-3035-B672-47852BC6D2A4}"/>
              </a:ext>
            </a:extLst>
          </p:cNvPr>
          <p:cNvSpPr txBox="1"/>
          <p:nvPr/>
        </p:nvSpPr>
        <p:spPr>
          <a:xfrm>
            <a:off x="755999" y="4679316"/>
            <a:ext cx="6040403" cy="1121910"/>
          </a:xfrm>
          <a:prstGeom prst="rect">
            <a:avLst/>
          </a:prstGeom>
        </p:spPr>
        <p:txBody>
          <a:bodyPr lIns="0" tIns="0" rIns="0" bIns="0" rtlCol="0" anchor="t">
            <a:spAutoFit/>
          </a:bodyPr>
          <a:lstStyle/>
          <a:p>
            <a:r>
              <a:rPr lang="en-US" sz="1200" dirty="0">
                <a:latin typeface="Arial" panose="020B0604020202020204" pitchFamily="34" charset="0"/>
                <a:cs typeface="Arial" panose="020B0604020202020204" pitchFamily="34" charset="0"/>
              </a:rPr>
              <a:t>To start </a:t>
            </a:r>
            <a:r>
              <a:rPr lang="en-US" sz="1200" b="1" dirty="0">
                <a:latin typeface="Arial" panose="020B0604020202020204" pitchFamily="34" charset="0"/>
                <a:cs typeface="Arial" panose="020B0604020202020204" pitchFamily="34" charset="0"/>
              </a:rPr>
              <a:t>the</a:t>
            </a:r>
            <a:r>
              <a:rPr lang="en-US" sz="1200" dirty="0">
                <a:latin typeface="Arial" panose="020B0604020202020204" pitchFamily="34" charset="0"/>
                <a:cs typeface="Arial" panose="020B0604020202020204" pitchFamily="34" charset="0"/>
              </a:rPr>
              <a:t> packaging registration, you must first </a:t>
            </a:r>
            <a:r>
              <a:rPr lang="en-US" sz="1200" b="1" dirty="0">
                <a:latin typeface="Arial" panose="020B0604020202020204" pitchFamily="34" charset="0"/>
                <a:cs typeface="Arial" panose="020B0604020202020204" pitchFamily="34" charset="0"/>
              </a:rPr>
              <a:t>log in</a:t>
            </a:r>
            <a:r>
              <a:rPr lang="en-US" sz="1200" dirty="0">
                <a:latin typeface="Arial" panose="020B0604020202020204" pitchFamily="34" charset="0"/>
                <a:cs typeface="Arial" panose="020B0604020202020204" pitchFamily="34" charset="0"/>
              </a:rPr>
              <a:t> to your </a:t>
            </a:r>
            <a:r>
              <a:rPr lang="en-US" sz="1200" b="1" dirty="0">
                <a:latin typeface="Arial" panose="020B0604020202020204" pitchFamily="34" charset="0"/>
                <a:cs typeface="Arial" panose="020B0604020202020204" pitchFamily="34" charset="0"/>
              </a:rPr>
              <a:t>RetuRO manufacturer account</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Please </a:t>
            </a:r>
            <a:r>
              <a:rPr lang="en-US" sz="1200" b="1" dirty="0">
                <a:latin typeface="Arial" panose="020B0604020202020204" pitchFamily="34" charset="0"/>
                <a:cs typeface="Arial" panose="020B0604020202020204" pitchFamily="34" charset="0"/>
              </a:rPr>
              <a:t>enter</a:t>
            </a:r>
            <a:r>
              <a:rPr lang="en-US" sz="1200" dirty="0">
                <a:latin typeface="Arial" panose="020B0604020202020204" pitchFamily="34" charset="0"/>
                <a:cs typeface="Arial" panose="020B0604020202020204" pitchFamily="34" charset="0"/>
              </a:rPr>
              <a:t> your registered email address and password to log in. If you </a:t>
            </a:r>
            <a:r>
              <a:rPr lang="en-US" sz="1200" b="1" dirty="0">
                <a:latin typeface="Arial" panose="020B0604020202020204" pitchFamily="34" charset="0"/>
                <a:cs typeface="Arial" panose="020B0604020202020204" pitchFamily="34" charset="0"/>
              </a:rPr>
              <a:t>have</a:t>
            </a:r>
            <a:r>
              <a:rPr lang="en-US" sz="1200" dirty="0">
                <a:latin typeface="Arial" panose="020B0604020202020204" pitchFamily="34" charset="0"/>
                <a:cs typeface="Arial" panose="020B0604020202020204" pitchFamily="34" charset="0"/>
              </a:rPr>
              <a:t> forgotten your password, select </a:t>
            </a:r>
            <a:r>
              <a:rPr lang="en-US" sz="1200" b="1" dirty="0">
                <a:latin typeface="Arial" panose="020B0604020202020204" pitchFamily="34" charset="0"/>
                <a:cs typeface="Arial" panose="020B0604020202020204" pitchFamily="34" charset="0"/>
              </a:rPr>
              <a:t>"Forgot Password"</a:t>
            </a:r>
            <a:r>
              <a:rPr lang="en-US" sz="1200" dirty="0">
                <a:latin typeface="Arial" panose="020B0604020202020204" pitchFamily="34" charset="0"/>
                <a:cs typeface="Arial" panose="020B0604020202020204" pitchFamily="34" charset="0"/>
              </a:rPr>
              <a:t> and you will receive an email with instructions to reset your password and log in successfully.</a:t>
            </a:r>
          </a:p>
          <a:p>
            <a:pPr>
              <a:lnSpc>
                <a:spcPts val="1680"/>
              </a:lnSpc>
            </a:pPr>
            <a:r>
              <a:rPr lang="en" sz="1200" dirty="0">
                <a:solidFill>
                  <a:srgbClr val="000000"/>
                </a:solidFill>
                <a:latin typeface="Arial" panose="020B0604020202020204" pitchFamily="34" charset="0"/>
                <a:cs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2</a:t>
            </a:r>
          </a:p>
        </p:txBody>
      </p:sp>
      <p:sp>
        <p:nvSpPr>
          <p:cNvPr id="5" name="TextBox 5"/>
          <p:cNvSpPr txBox="1"/>
          <p:nvPr/>
        </p:nvSpPr>
        <p:spPr>
          <a:xfrm>
            <a:off x="756000" y="1079500"/>
            <a:ext cx="6048000" cy="243656"/>
          </a:xfrm>
          <a:prstGeom prst="rect">
            <a:avLst/>
          </a:prstGeom>
        </p:spPr>
        <p:txBody>
          <a:bodyPr lIns="0" tIns="0" rIns="0" bIns="0" rtlCol="0" anchor="t">
            <a:spAutoFit/>
          </a:bodyPr>
          <a:lstStyle/>
          <a:p>
            <a:pPr lvl="0" algn="l">
              <a:lnSpc>
                <a:spcPts val="1919"/>
              </a:lnSpc>
              <a:spcBef>
                <a:spcPct val="0"/>
              </a:spcBef>
            </a:pPr>
            <a:r>
              <a:rPr lang="en" sz="1599" dirty="0">
                <a:solidFill>
                  <a:srgbClr val="000000"/>
                </a:solidFill>
                <a:latin typeface="Arial Bold"/>
              </a:rPr>
              <a:t>3. Packaging registration </a:t>
            </a:r>
            <a:r>
              <a:rPr lang="en" sz="1599" dirty="0" err="1">
                <a:solidFill>
                  <a:srgbClr val="000000"/>
                </a:solidFill>
                <a:latin typeface="Arial Bold"/>
              </a:rPr>
              <a:t>process​</a:t>
            </a:r>
            <a:r>
              <a:rPr lang="en" sz="1599" dirty="0">
                <a:solidFill>
                  <a:srgbClr val="000000"/>
                </a:solidFill>
                <a:latin typeface="Arial Bold"/>
              </a:rPr>
              <a:t>​</a:t>
            </a:r>
            <a:endParaRPr lang="en-US" sz="1599" dirty="0">
              <a:solidFill>
                <a:srgbClr val="000000"/>
              </a:solidFill>
              <a:latin typeface="Arial Bold"/>
            </a:endParaRPr>
          </a:p>
        </p:txBody>
      </p:sp>
      <p:sp>
        <p:nvSpPr>
          <p:cNvPr id="7" name="TextBox 7"/>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en" sz="1000" spc="50" dirty="0">
                <a:solidFill>
                  <a:srgbClr val="48A877"/>
                </a:solidFill>
                <a:latin typeface="Arial"/>
              </a:rPr>
              <a:t>INSTRUCTIONS ON PACKAGING REGISTRATION</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10" name="TextBox 6">
            <a:extLst>
              <a:ext uri="{FF2B5EF4-FFF2-40B4-BE49-F238E27FC236}">
                <a16:creationId xmlns:a16="http://schemas.microsoft.com/office/drawing/2014/main" id="{DABF14F4-2660-AA13-A411-CC9BD885A917}"/>
              </a:ext>
            </a:extLst>
          </p:cNvPr>
          <p:cNvSpPr txBox="1"/>
          <p:nvPr/>
        </p:nvSpPr>
        <p:spPr>
          <a:xfrm>
            <a:off x="755998" y="1610551"/>
            <a:ext cx="6040403" cy="1675908"/>
          </a:xfrm>
          <a:prstGeom prst="rect">
            <a:avLst/>
          </a:prstGeom>
        </p:spPr>
        <p:txBody>
          <a:bodyPr lIns="0" tIns="0" rIns="0" bIns="0" rtlCol="0" anchor="t">
            <a:spAutoFit/>
          </a:bodyPr>
          <a:lstStyle/>
          <a:p>
            <a:r>
              <a:rPr lang="en-US" sz="1200" dirty="0">
                <a:latin typeface="Arial" panose="020B0604020202020204" pitchFamily="34" charset="0"/>
                <a:cs typeface="Arial" panose="020B0604020202020204" pitchFamily="34" charset="0"/>
              </a:rPr>
              <a:t>Once you are successfully connected, you can start the registration process.</a:t>
            </a:r>
          </a:p>
          <a:p>
            <a:r>
              <a:rPr lang="en-US" sz="1200" dirty="0">
                <a:latin typeface="Arial" panose="020B0604020202020204" pitchFamily="34" charset="0"/>
                <a:cs typeface="Arial" panose="020B0604020202020204" pitchFamily="34" charset="0"/>
              </a:rPr>
              <a:t>You have two registration options:</a:t>
            </a:r>
          </a:p>
          <a:p>
            <a:endParaRPr lang="en-US" sz="1200" dirty="0">
              <a:latin typeface="Arial" panose="020B0604020202020204" pitchFamily="34" charset="0"/>
              <a:cs typeface="Arial" panose="020B0604020202020204" pitchFamily="34" charset="0"/>
            </a:endParaRPr>
          </a:p>
          <a:p>
            <a:pPr>
              <a:buFont typeface="+mj-lt"/>
              <a:buAutoNum type="arabicPeriod"/>
            </a:pPr>
            <a:r>
              <a:rPr lang="en-US" sz="1200" b="1" dirty="0">
                <a:latin typeface="Arial" panose="020B0604020202020204" pitchFamily="34" charset="0"/>
                <a:cs typeface="Arial" panose="020B0604020202020204" pitchFamily="34" charset="0"/>
              </a:rPr>
              <a:t>Single Product/Packaging Registration</a:t>
            </a:r>
            <a:r>
              <a:rPr lang="en-US" sz="1200" dirty="0">
                <a:latin typeface="Arial" panose="020B0604020202020204" pitchFamily="34" charset="0"/>
                <a:cs typeface="Arial" panose="020B0604020202020204" pitchFamily="34" charset="0"/>
              </a:rPr>
              <a:t> – This option allows you to manually register products one by one.</a:t>
            </a:r>
          </a:p>
          <a:p>
            <a:pPr>
              <a:buFont typeface="+mj-lt"/>
              <a:buAutoNum type="arabicPeriod"/>
            </a:pPr>
            <a:endParaRPr lang="en-US" sz="1200" dirty="0">
              <a:latin typeface="Arial" panose="020B0604020202020204" pitchFamily="34" charset="0"/>
              <a:cs typeface="Arial" panose="020B0604020202020204" pitchFamily="34" charset="0"/>
            </a:endParaRPr>
          </a:p>
          <a:p>
            <a:pPr>
              <a:buFont typeface="+mj-lt"/>
              <a:buAutoNum type="arabicPeriod"/>
            </a:pPr>
            <a:r>
              <a:rPr lang="en-US" sz="1200" b="1" dirty="0">
                <a:latin typeface="Arial" panose="020B0604020202020204" pitchFamily="34" charset="0"/>
                <a:cs typeface="Arial" panose="020B0604020202020204" pitchFamily="34" charset="0"/>
              </a:rPr>
              <a:t>Bulk Product Registration</a:t>
            </a:r>
            <a:r>
              <a:rPr lang="en-US" sz="1200" dirty="0">
                <a:latin typeface="Arial" panose="020B0604020202020204" pitchFamily="34" charset="0"/>
                <a:cs typeface="Arial" panose="020B0604020202020204" pitchFamily="34" charset="0"/>
              </a:rPr>
              <a:t> – This option allows you to download our CSV template, add multiple products, and upload all products at once in CSV format.</a:t>
            </a:r>
          </a:p>
          <a:p>
            <a:pPr marL="0" lvl="0" indent="0" algn="l">
              <a:lnSpc>
                <a:spcPts val="1680"/>
              </a:lnSpc>
              <a:spcBef>
                <a:spcPct val="0"/>
              </a:spcBef>
            </a:pPr>
            <a:endParaRPr lang="en-US" sz="1200" dirty="0">
              <a:solidFill>
                <a:srgbClr val="000000"/>
              </a:solidFill>
              <a:latin typeface="Arial" panose="020B0604020202020204" pitchFamily="34" charset="0"/>
              <a:cs typeface="Arial" panose="020B0604020202020204" pitchFamily="34" charset="0"/>
            </a:endParaRPr>
          </a:p>
        </p:txBody>
      </p:sp>
      <p:sp>
        <p:nvSpPr>
          <p:cNvPr id="6" name="TextBox 6">
            <a:extLst>
              <a:ext uri="{FF2B5EF4-FFF2-40B4-BE49-F238E27FC236}">
                <a16:creationId xmlns:a16="http://schemas.microsoft.com/office/drawing/2014/main" id="{4C441B8E-2010-063F-0819-68E4859BF36D}"/>
              </a:ext>
            </a:extLst>
          </p:cNvPr>
          <p:cNvSpPr txBox="1"/>
          <p:nvPr/>
        </p:nvSpPr>
        <p:spPr>
          <a:xfrm>
            <a:off x="763597" y="6678501"/>
            <a:ext cx="6040403" cy="1107996"/>
          </a:xfrm>
          <a:prstGeom prst="rect">
            <a:avLst/>
          </a:prstGeom>
        </p:spPr>
        <p:txBody>
          <a:bodyPr lIns="0" tIns="0" rIns="0" bIns="0" rtlCol="0" anchor="t">
            <a:spAutoFit/>
          </a:bodyPr>
          <a:lstStyle>
            <a:defPPr>
              <a:defRPr lang="en"/>
            </a:defPPr>
            <a:lvl1pPr>
              <a:defRPr sz="1200">
                <a:latin typeface="Arial" panose="020B0604020202020204" pitchFamily="34" charset="0"/>
                <a:cs typeface="Arial" panose="020B0604020202020204" pitchFamily="34" charset="0"/>
              </a:defRPr>
            </a:lvl1pPr>
          </a:lstStyle>
          <a:p>
            <a:r>
              <a:rPr lang="en-US" dirty="0"/>
              <a:t>You can register some products using the Bulk Product Registration option and add others using the Single Product Registration option. Manufacturers may prefer the Bulk Upload option before going live, as they have multiple products to register at once, and then switch to the Single Product Registration option to add new products after going live.</a:t>
            </a:r>
          </a:p>
          <a:p>
            <a:endParaRPr lang="en-US" dirty="0"/>
          </a:p>
          <a:p>
            <a:r>
              <a:rPr lang="en-US" dirty="0"/>
              <a:t>It is entirely up to you to choose the method that works best for you and your company.</a:t>
            </a:r>
          </a:p>
        </p:txBody>
      </p:sp>
      <p:pic>
        <p:nvPicPr>
          <p:cNvPr id="11" name="Picture 10">
            <a:extLst>
              <a:ext uri="{FF2B5EF4-FFF2-40B4-BE49-F238E27FC236}">
                <a16:creationId xmlns:a16="http://schemas.microsoft.com/office/drawing/2014/main" id="{CC362F88-96FD-FCEE-251C-7BD88B9E9AEE}"/>
              </a:ext>
            </a:extLst>
          </p:cNvPr>
          <p:cNvPicPr>
            <a:picLocks noChangeAspect="1"/>
          </p:cNvPicPr>
          <p:nvPr/>
        </p:nvPicPr>
        <p:blipFill>
          <a:blip r:embed="rId3"/>
          <a:stretch>
            <a:fillRect/>
          </a:stretch>
        </p:blipFill>
        <p:spPr>
          <a:xfrm>
            <a:off x="908025" y="3612189"/>
            <a:ext cx="5895975" cy="2620433"/>
          </a:xfrm>
          <a:prstGeom prst="rect">
            <a:avLst/>
          </a:prstGeom>
        </p:spPr>
      </p:pic>
    </p:spTree>
    <p:extLst>
      <p:ext uri="{BB962C8B-B14F-4D97-AF65-F5344CB8AC3E}">
        <p14:creationId xmlns:p14="http://schemas.microsoft.com/office/powerpoint/2010/main" val="123899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15514"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37160"/>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3</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5" name="TextBox 5">
            <a:extLst>
              <a:ext uri="{FF2B5EF4-FFF2-40B4-BE49-F238E27FC236}">
                <a16:creationId xmlns:a16="http://schemas.microsoft.com/office/drawing/2014/main" id="{0B1C54F4-486A-A68A-1935-735FDA1CA67B}"/>
              </a:ext>
            </a:extLst>
          </p:cNvPr>
          <p:cNvSpPr txBox="1"/>
          <p:nvPr/>
        </p:nvSpPr>
        <p:spPr>
          <a:xfrm>
            <a:off x="756000" y="1146058"/>
            <a:ext cx="6048000" cy="243656"/>
          </a:xfrm>
          <a:prstGeom prst="rect">
            <a:avLst/>
          </a:prstGeom>
        </p:spPr>
        <p:txBody>
          <a:bodyPr lIns="0" tIns="0" rIns="0" bIns="0" rtlCol="0" anchor="t">
            <a:spAutoFit/>
          </a:bodyPr>
          <a:lstStyle/>
          <a:p>
            <a:pPr lvl="0" algn="l">
              <a:lnSpc>
                <a:spcPts val="1919"/>
              </a:lnSpc>
              <a:spcBef>
                <a:spcPct val="0"/>
              </a:spcBef>
            </a:pPr>
            <a:r>
              <a:rPr lang="en" sz="1599">
                <a:solidFill>
                  <a:srgbClr val="000000"/>
                </a:solidFill>
                <a:latin typeface="Arial Bold"/>
              </a:rPr>
              <a:t>3.1 Single product registration</a:t>
            </a:r>
          </a:p>
        </p:txBody>
      </p:sp>
      <p:sp>
        <p:nvSpPr>
          <p:cNvPr id="6" name="TextBox 6">
            <a:extLst>
              <a:ext uri="{FF2B5EF4-FFF2-40B4-BE49-F238E27FC236}">
                <a16:creationId xmlns:a16="http://schemas.microsoft.com/office/drawing/2014/main" id="{CD63FBB2-F35A-CFA5-0F6F-580023AC1F09}"/>
              </a:ext>
            </a:extLst>
          </p:cNvPr>
          <p:cNvSpPr txBox="1"/>
          <p:nvPr/>
        </p:nvSpPr>
        <p:spPr>
          <a:xfrm>
            <a:off x="755999" y="1635414"/>
            <a:ext cx="6040403" cy="416589"/>
          </a:xfrm>
          <a:prstGeom prst="rect">
            <a:avLst/>
          </a:prstGeom>
        </p:spPr>
        <p:txBody>
          <a:bodyPr lIns="0" tIns="0" rIns="0" bIns="0" rtlCol="0" anchor="t">
            <a:spAutoFit/>
          </a:bodyPr>
          <a:lstStyle/>
          <a:p>
            <a:pPr marL="0" lvl="0" indent="0" algn="l">
              <a:lnSpc>
                <a:spcPts val="1680"/>
              </a:lnSpc>
              <a:spcBef>
                <a:spcPct val="0"/>
              </a:spcBef>
            </a:pPr>
            <a:r>
              <a:rPr lang="en" sz="1200" dirty="0">
                <a:solidFill>
                  <a:srgbClr val="000000"/>
                </a:solidFill>
                <a:latin typeface="Arial"/>
              </a:rPr>
              <a:t>This section provides details for a single product registration. This method allows products to be detailed in the web form, one by one.</a:t>
            </a:r>
          </a:p>
        </p:txBody>
      </p:sp>
      <p:sp>
        <p:nvSpPr>
          <p:cNvPr id="12" name="TextBox 6">
            <a:extLst>
              <a:ext uri="{FF2B5EF4-FFF2-40B4-BE49-F238E27FC236}">
                <a16:creationId xmlns:a16="http://schemas.microsoft.com/office/drawing/2014/main" id="{E0924D12-2D67-F495-E25E-5C58546A8916}"/>
              </a:ext>
            </a:extLst>
          </p:cNvPr>
          <p:cNvSpPr txBox="1"/>
          <p:nvPr/>
        </p:nvSpPr>
        <p:spPr>
          <a:xfrm>
            <a:off x="755999" y="4888660"/>
            <a:ext cx="6040403" cy="852606"/>
          </a:xfrm>
          <a:prstGeom prst="rect">
            <a:avLst/>
          </a:prstGeom>
        </p:spPr>
        <p:txBody>
          <a:bodyPr lIns="0" tIns="0" rIns="0" bIns="0" rtlCol="0" anchor="t">
            <a:spAutoFit/>
          </a:bodyPr>
          <a:lstStyle/>
          <a:p>
            <a:pPr marL="0" lvl="0" indent="0" algn="l">
              <a:lnSpc>
                <a:spcPts val="1680"/>
              </a:lnSpc>
              <a:spcBef>
                <a:spcPct val="0"/>
              </a:spcBef>
            </a:pPr>
            <a:r>
              <a:rPr lang="en-US" sz="1200" dirty="0">
                <a:latin typeface="Arial" panose="020B0604020202020204" pitchFamily="34" charset="0"/>
                <a:cs typeface="Arial" panose="020B0604020202020204" pitchFamily="34" charset="0"/>
              </a:rPr>
              <a:t>Once you start the </a:t>
            </a:r>
            <a:r>
              <a:rPr lang="en-US" sz="1200" dirty="0">
                <a:solidFill>
                  <a:srgbClr val="000000"/>
                </a:solidFill>
                <a:latin typeface="Arial"/>
              </a:rPr>
              <a:t>Single</a:t>
            </a:r>
            <a:r>
              <a:rPr lang="en-US" sz="1200" dirty="0">
                <a:latin typeface="Arial" panose="020B0604020202020204" pitchFamily="34" charset="0"/>
                <a:cs typeface="Arial" panose="020B0604020202020204" pitchFamily="34" charset="0"/>
              </a:rPr>
              <a:t> Product Registration, you will see a number of required fields that need to be filled in. In Section 5 of this document, you will find a detailed table of product fields. This table includes details for each required field and will help you complete the registration for your container and product type.</a:t>
            </a:r>
            <a:endParaRPr lang="en" sz="1200" dirty="0">
              <a:solidFill>
                <a:srgbClr val="00000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7E6F01D-6BB0-5357-4E11-97E6C211C492}"/>
              </a:ext>
            </a:extLst>
          </p:cNvPr>
          <p:cNvPicPr>
            <a:picLocks noChangeAspect="1"/>
          </p:cNvPicPr>
          <p:nvPr/>
        </p:nvPicPr>
        <p:blipFill>
          <a:blip r:embed="rId3"/>
          <a:stretch>
            <a:fillRect/>
          </a:stretch>
        </p:blipFill>
        <p:spPr>
          <a:xfrm>
            <a:off x="755999" y="6099734"/>
            <a:ext cx="2904840" cy="3331777"/>
          </a:xfrm>
          <a:prstGeom prst="rect">
            <a:avLst/>
          </a:prstGeom>
          <a:ln w="15875">
            <a:solidFill>
              <a:schemeClr val="tx1"/>
            </a:solidFill>
          </a:ln>
        </p:spPr>
      </p:pic>
      <p:pic>
        <p:nvPicPr>
          <p:cNvPr id="24" name="Picture 23">
            <a:extLst>
              <a:ext uri="{FF2B5EF4-FFF2-40B4-BE49-F238E27FC236}">
                <a16:creationId xmlns:a16="http://schemas.microsoft.com/office/drawing/2014/main" id="{80FB701A-C9D6-917C-1CB9-AF0670D3C44B}"/>
              </a:ext>
            </a:extLst>
          </p:cNvPr>
          <p:cNvPicPr>
            <a:picLocks noChangeAspect="1"/>
          </p:cNvPicPr>
          <p:nvPr/>
        </p:nvPicPr>
        <p:blipFill>
          <a:blip r:embed="rId4"/>
          <a:stretch>
            <a:fillRect/>
          </a:stretch>
        </p:blipFill>
        <p:spPr>
          <a:xfrm>
            <a:off x="3923369" y="6794267"/>
            <a:ext cx="2873033" cy="3070794"/>
          </a:xfrm>
          <a:prstGeom prst="rect">
            <a:avLst/>
          </a:prstGeom>
          <a:ln w="15875">
            <a:solidFill>
              <a:schemeClr val="tx1"/>
            </a:solidFill>
          </a:ln>
        </p:spPr>
      </p:pic>
      <p:pic>
        <p:nvPicPr>
          <p:cNvPr id="10" name="Picture 9">
            <a:extLst>
              <a:ext uri="{FF2B5EF4-FFF2-40B4-BE49-F238E27FC236}">
                <a16:creationId xmlns:a16="http://schemas.microsoft.com/office/drawing/2014/main" id="{F7304F75-9406-CAFF-2F41-9BB30708A757}"/>
              </a:ext>
            </a:extLst>
          </p:cNvPr>
          <p:cNvPicPr>
            <a:picLocks noChangeAspect="1"/>
          </p:cNvPicPr>
          <p:nvPr/>
        </p:nvPicPr>
        <p:blipFill>
          <a:blip r:embed="rId5"/>
          <a:stretch>
            <a:fillRect/>
          </a:stretch>
        </p:blipFill>
        <p:spPr>
          <a:xfrm>
            <a:off x="2453924" y="2396367"/>
            <a:ext cx="2413829" cy="2133825"/>
          </a:xfrm>
          <a:prstGeom prst="rect">
            <a:avLst/>
          </a:prstGeom>
        </p:spPr>
      </p:pic>
      <p:sp>
        <p:nvSpPr>
          <p:cNvPr id="9" name="TextBox 7">
            <a:extLst>
              <a:ext uri="{FF2B5EF4-FFF2-40B4-BE49-F238E27FC236}">
                <a16:creationId xmlns:a16="http://schemas.microsoft.com/office/drawing/2014/main" id="{987FE02E-48D0-D656-0CEB-5EC652A77866}"/>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88839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4</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6" name="TextBox 6">
            <a:extLst>
              <a:ext uri="{FF2B5EF4-FFF2-40B4-BE49-F238E27FC236}">
                <a16:creationId xmlns:a16="http://schemas.microsoft.com/office/drawing/2014/main" id="{CD63FBB2-F35A-CFA5-0F6F-580023AC1F09}"/>
              </a:ext>
            </a:extLst>
          </p:cNvPr>
          <p:cNvSpPr txBox="1"/>
          <p:nvPr/>
        </p:nvSpPr>
        <p:spPr>
          <a:xfrm>
            <a:off x="816620" y="1217817"/>
            <a:ext cx="6040403" cy="1506631"/>
          </a:xfrm>
          <a:prstGeom prst="rect">
            <a:avLst/>
          </a:prstGeom>
        </p:spPr>
        <p:txBody>
          <a:bodyPr lIns="0" tIns="0" rIns="0" bIns="0" rtlCol="0" anchor="t">
            <a:spAutoFit/>
          </a:bodyPr>
          <a:lstStyle/>
          <a:p>
            <a:pPr marL="0" lvl="0" indent="0" algn="l">
              <a:lnSpc>
                <a:spcPts val="1680"/>
              </a:lnSpc>
              <a:spcBef>
                <a:spcPct val="0"/>
              </a:spcBef>
            </a:pPr>
            <a:r>
              <a:rPr lang="en-US" sz="1200" b="1" dirty="0">
                <a:solidFill>
                  <a:srgbClr val="000000"/>
                </a:solidFill>
                <a:latin typeface="Arial"/>
              </a:rPr>
              <a:t>Container Dimensions: </a:t>
            </a:r>
            <a:r>
              <a:rPr lang="en-US" sz="1200" dirty="0">
                <a:solidFill>
                  <a:srgbClr val="000000"/>
                </a:solidFill>
                <a:latin typeface="Arial"/>
              </a:rPr>
              <a:t>Please note that container measurement fields can be completed with or without decimals. To avoid errors, we recommend inserting the same number of decimals for all fields, even '0.00' if no decimals are required.</a:t>
            </a:r>
          </a:p>
          <a:p>
            <a:pPr marL="0" lvl="0" indent="0" algn="l">
              <a:lnSpc>
                <a:spcPts val="1680"/>
              </a:lnSpc>
              <a:spcBef>
                <a:spcPct val="0"/>
              </a:spcBef>
            </a:pPr>
            <a:endParaRPr lang="en-US" sz="1200" dirty="0">
              <a:solidFill>
                <a:srgbClr val="000000"/>
              </a:solidFill>
              <a:latin typeface="Arial"/>
            </a:endParaRPr>
          </a:p>
          <a:p>
            <a:pPr>
              <a:lnSpc>
                <a:spcPts val="1680"/>
              </a:lnSpc>
              <a:spcBef>
                <a:spcPct val="0"/>
              </a:spcBef>
            </a:pPr>
            <a:r>
              <a:rPr lang="en" sz="1200" dirty="0">
                <a:solidFill>
                  <a:srgbClr val="000000"/>
                </a:solidFill>
                <a:latin typeface="Arial"/>
              </a:rPr>
              <a:t>If you enter data that requires correction, you will see a </a:t>
            </a:r>
            <a:r>
              <a:rPr lang="en" sz="1200" dirty="0">
                <a:solidFill>
                  <a:srgbClr val="FF0000"/>
                </a:solidFill>
                <a:latin typeface="Arial"/>
              </a:rPr>
              <a:t>red </a:t>
            </a:r>
            <a:r>
              <a:rPr lang="en" sz="1200" dirty="0">
                <a:latin typeface="Arial"/>
              </a:rPr>
              <a:t>error message . You must correct all errors before you can submit the product for approval.</a:t>
            </a:r>
          </a:p>
          <a:p>
            <a:pPr marL="0" lvl="0" indent="0" algn="l">
              <a:lnSpc>
                <a:spcPts val="1680"/>
              </a:lnSpc>
              <a:spcBef>
                <a:spcPct val="0"/>
              </a:spcBef>
            </a:pPr>
            <a:endParaRPr lang="en-US" sz="1200" dirty="0">
              <a:solidFill>
                <a:srgbClr val="000000"/>
              </a:solidFill>
              <a:latin typeface="Arial"/>
            </a:endParaRPr>
          </a:p>
        </p:txBody>
      </p:sp>
      <p:pic>
        <p:nvPicPr>
          <p:cNvPr id="11" name="Picture 10">
            <a:extLst>
              <a:ext uri="{FF2B5EF4-FFF2-40B4-BE49-F238E27FC236}">
                <a16:creationId xmlns:a16="http://schemas.microsoft.com/office/drawing/2014/main" id="{7FE93E14-A2AC-BEA2-0D1E-2F4974588B79}"/>
              </a:ext>
            </a:extLst>
          </p:cNvPr>
          <p:cNvPicPr>
            <a:picLocks noChangeAspect="1"/>
          </p:cNvPicPr>
          <p:nvPr/>
        </p:nvPicPr>
        <p:blipFill>
          <a:blip r:embed="rId3"/>
          <a:stretch>
            <a:fillRect/>
          </a:stretch>
        </p:blipFill>
        <p:spPr>
          <a:xfrm>
            <a:off x="1040444" y="6645467"/>
            <a:ext cx="5321573" cy="749339"/>
          </a:xfrm>
          <a:prstGeom prst="rect">
            <a:avLst/>
          </a:prstGeom>
          <a:ln w="15875">
            <a:solidFill>
              <a:schemeClr val="tx1"/>
            </a:solidFill>
          </a:ln>
        </p:spPr>
      </p:pic>
      <p:sp>
        <p:nvSpPr>
          <p:cNvPr id="13" name="TextBox 6">
            <a:extLst>
              <a:ext uri="{FF2B5EF4-FFF2-40B4-BE49-F238E27FC236}">
                <a16:creationId xmlns:a16="http://schemas.microsoft.com/office/drawing/2014/main" id="{E8A782C1-A38F-5355-90A1-F8FDF835ABE7}"/>
              </a:ext>
            </a:extLst>
          </p:cNvPr>
          <p:cNvSpPr txBox="1"/>
          <p:nvPr/>
        </p:nvSpPr>
        <p:spPr>
          <a:xfrm>
            <a:off x="763597" y="4977893"/>
            <a:ext cx="6040403" cy="1288623"/>
          </a:xfrm>
          <a:prstGeom prst="rect">
            <a:avLst/>
          </a:prstGeom>
        </p:spPr>
        <p:txBody>
          <a:bodyPr wrap="square" lIns="0" tIns="0" rIns="0" bIns="0" rtlCol="0" anchor="t">
            <a:spAutoFit/>
          </a:bodyPr>
          <a:lstStyle/>
          <a:p>
            <a:pPr>
              <a:lnSpc>
                <a:spcPts val="1680"/>
              </a:lnSpc>
              <a:spcBef>
                <a:spcPct val="0"/>
              </a:spcBef>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single product's registration data can be saved for later modification or review by clicking 'Save as Draft'. Once all required fields have been completed, you can select 'Submit for Approval'. Please ensure that you review all the information provided to confirm its accuracy before submitting the product for approval. Special attention should be given to the barcode and the fields where measurements are entered. Once a product has been submitted for approval, it cannot be modified or edited.</a:t>
            </a:r>
            <a:endParaRPr lang="en-US" sz="1200" dirty="0">
              <a:solidFill>
                <a:srgbClr val="000000"/>
              </a:solidFill>
              <a:latin typeface="Arial"/>
            </a:endParaRPr>
          </a:p>
        </p:txBody>
      </p:sp>
      <p:sp>
        <p:nvSpPr>
          <p:cNvPr id="14" name="TextBox 6">
            <a:extLst>
              <a:ext uri="{FF2B5EF4-FFF2-40B4-BE49-F238E27FC236}">
                <a16:creationId xmlns:a16="http://schemas.microsoft.com/office/drawing/2014/main" id="{7E41D3E3-CD2B-A924-8E8B-3572CEEBC81D}"/>
              </a:ext>
            </a:extLst>
          </p:cNvPr>
          <p:cNvSpPr txBox="1"/>
          <p:nvPr/>
        </p:nvSpPr>
        <p:spPr>
          <a:xfrm>
            <a:off x="756000" y="7773758"/>
            <a:ext cx="6146450" cy="1942648"/>
          </a:xfrm>
          <a:prstGeom prst="rect">
            <a:avLst/>
          </a:prstGeom>
        </p:spPr>
        <p:txBody>
          <a:bodyPr wrap="square" lIns="0" tIns="0" rIns="0" bIns="0" rtlCol="0" anchor="t">
            <a:spAutoFit/>
          </a:bodyPr>
          <a:lstStyle/>
          <a:p>
            <a:pPr>
              <a:lnSpc>
                <a:spcPts val="1680"/>
              </a:lnSpc>
              <a:spcBef>
                <a:spcPct val="0"/>
              </a:spcBef>
            </a:pPr>
            <a:r>
              <a:rPr lang="en" sz="1200">
                <a:solidFill>
                  <a:srgbClr val="000000"/>
                </a:solidFill>
                <a:effectLst/>
                <a:latin typeface="Arial" panose="020B0604020202020204" pitchFamily="34" charset="0"/>
                <a:ea typeface="Calibri" panose="020F0502020204030204" pitchFamily="34" charset="0"/>
                <a:cs typeface="Arial" panose="020B0604020202020204" pitchFamily="34" charset="0"/>
              </a:rPr>
              <a:t>Once </a:t>
            </a: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the product has been sent, </a:t>
            </a:r>
            <a:r>
              <a:rPr lang="en" sz="1200" err="1">
                <a:solidFill>
                  <a:srgbClr val="000000"/>
                </a:solidFill>
                <a:latin typeface="Arial" panose="020B0604020202020204" pitchFamily="34" charset="0"/>
                <a:ea typeface="Calibri" panose="020F0502020204030204" pitchFamily="34" charset="0"/>
                <a:cs typeface="Arial" panose="020B0604020202020204" pitchFamily="34" charset="0"/>
              </a:rPr>
              <a:t>RetuRO </a:t>
            </a: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will analyze and choose one of the following:</a:t>
            </a:r>
          </a:p>
          <a:p>
            <a:pPr>
              <a:lnSpc>
                <a:spcPts val="1680"/>
              </a:lnSpc>
              <a:spcBef>
                <a:spcPct val="0"/>
              </a:spcBef>
            </a:pP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a:lnSpc>
                <a:spcPts val="1680"/>
              </a:lnSpc>
              <a:spcBef>
                <a:spcPct val="0"/>
              </a:spcBef>
              <a:buFont typeface="Arial" panose="020B0604020202020204" pitchFamily="34" charset="0"/>
              <a:buChar char="•"/>
            </a:pPr>
            <a:r>
              <a:rPr lang="en" sz="1200" b="1">
                <a:solidFill>
                  <a:srgbClr val="000000"/>
                </a:solidFill>
                <a:latin typeface="Arial" panose="020B0604020202020204" pitchFamily="34" charset="0"/>
                <a:ea typeface="Calibri" panose="020F0502020204030204" pitchFamily="34" charset="0"/>
                <a:cs typeface="Arial" panose="020B0604020202020204" pitchFamily="34" charset="0"/>
              </a:rPr>
              <a:t>Approve </a:t>
            </a: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 This means your product has been successfully added to the SGR Packaging Registry.</a:t>
            </a:r>
            <a:endParaRPr lang="en-GB" sz="1200">
              <a:solidFill>
                <a:srgbClr val="000000"/>
              </a:solidFill>
              <a:latin typeface="Arial" panose="020B0604020202020204" pitchFamily="34" charset="0"/>
              <a:ea typeface="Noto Sans Symbols"/>
              <a:cs typeface="Arial" panose="020B0604020202020204" pitchFamily="34" charset="0"/>
            </a:endParaRPr>
          </a:p>
          <a:p>
            <a:pPr marL="171450" indent="-171450">
              <a:lnSpc>
                <a:spcPts val="1680"/>
              </a:lnSpc>
              <a:spcBef>
                <a:spcPct val="0"/>
              </a:spcBef>
              <a:buFont typeface="Arial" panose="020B0604020202020204" pitchFamily="34" charset="0"/>
              <a:buChar char="•"/>
            </a:pPr>
            <a:r>
              <a:rPr lang="en" sz="1200" b="1">
                <a:solidFill>
                  <a:srgbClr val="000000"/>
                </a:solidFill>
                <a:latin typeface="Arial" panose="020B0604020202020204" pitchFamily="34" charset="0"/>
                <a:ea typeface="Calibri" panose="020F0502020204030204" pitchFamily="34" charset="0"/>
                <a:cs typeface="Arial" panose="020B0604020202020204" pitchFamily="34" charset="0"/>
              </a:rPr>
              <a:t>Cancel </a:t>
            </a: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 This means that your product has not been approved. The reason for the cancellation will be sent to you via email.</a:t>
            </a:r>
          </a:p>
          <a:p>
            <a:pPr marL="171450" indent="-171450">
              <a:lnSpc>
                <a:spcPts val="1680"/>
              </a:lnSpc>
              <a:spcBef>
                <a:spcPct val="0"/>
              </a:spcBef>
              <a:buFont typeface="Arial" panose="020B0604020202020204" pitchFamily="34" charset="0"/>
              <a:buChar char="•"/>
            </a:pPr>
            <a:r>
              <a:rPr lang="en" sz="1200" b="1">
                <a:solidFill>
                  <a:srgbClr val="000000"/>
                </a:solidFill>
                <a:latin typeface="Arial" panose="020B0604020202020204" pitchFamily="34" charset="0"/>
                <a:ea typeface="Calibri" panose="020F0502020204030204" pitchFamily="34" charset="0"/>
                <a:cs typeface="Arial" panose="020B0604020202020204" pitchFamily="34" charset="0"/>
              </a:rPr>
              <a:t>Submitted for correction </a:t>
            </a:r>
            <a:r>
              <a:rPr lang="en" sz="1200">
                <a:solidFill>
                  <a:srgbClr val="000000"/>
                </a:solidFill>
                <a:latin typeface="Arial" panose="020B0604020202020204" pitchFamily="34" charset="0"/>
                <a:ea typeface="Calibri" panose="020F0502020204030204" pitchFamily="34" charset="0"/>
                <a:cs typeface="Arial" panose="020B0604020202020204" pitchFamily="34" charset="0"/>
              </a:rPr>
              <a:t>- This means that something needs to be corrected before your product can be approved. You will receive an email describing the issue and will have the opportunity to edit the product and resubmit it for approval.</a:t>
            </a:r>
            <a:endParaRPr lang="en-US" sz="1200">
              <a:solidFill>
                <a:srgbClr val="000000"/>
              </a:solidFill>
              <a:latin typeface="Arial"/>
            </a:endParaRPr>
          </a:p>
        </p:txBody>
      </p:sp>
      <p:pic>
        <p:nvPicPr>
          <p:cNvPr id="15" name="Picture 14">
            <a:extLst>
              <a:ext uri="{FF2B5EF4-FFF2-40B4-BE49-F238E27FC236}">
                <a16:creationId xmlns:a16="http://schemas.microsoft.com/office/drawing/2014/main" id="{3968FB95-EA87-B9BE-DAF9-C19D6EA74C95}"/>
              </a:ext>
            </a:extLst>
          </p:cNvPr>
          <p:cNvPicPr>
            <a:picLocks noChangeAspect="1"/>
          </p:cNvPicPr>
          <p:nvPr/>
        </p:nvPicPr>
        <p:blipFill>
          <a:blip r:embed="rId4"/>
          <a:stretch>
            <a:fillRect/>
          </a:stretch>
        </p:blipFill>
        <p:spPr>
          <a:xfrm>
            <a:off x="2248811" y="2786077"/>
            <a:ext cx="2904840" cy="1912179"/>
          </a:xfrm>
          <a:prstGeom prst="rect">
            <a:avLst/>
          </a:prstGeom>
          <a:noFill/>
          <a:ln w="15875">
            <a:solidFill>
              <a:schemeClr val="tx1"/>
            </a:solidFill>
          </a:ln>
        </p:spPr>
      </p:pic>
      <p:sp>
        <p:nvSpPr>
          <p:cNvPr id="5" name="TextBox 7">
            <a:extLst>
              <a:ext uri="{FF2B5EF4-FFF2-40B4-BE49-F238E27FC236}">
                <a16:creationId xmlns:a16="http://schemas.microsoft.com/office/drawing/2014/main" id="{D89F9BAA-EE44-3985-4248-A2C6C72DA0C0}"/>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162267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5</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5" name="TextBox 5">
            <a:extLst>
              <a:ext uri="{FF2B5EF4-FFF2-40B4-BE49-F238E27FC236}">
                <a16:creationId xmlns:a16="http://schemas.microsoft.com/office/drawing/2014/main" id="{0B1C54F4-486A-A68A-1935-735FDA1CA67B}"/>
              </a:ext>
            </a:extLst>
          </p:cNvPr>
          <p:cNvSpPr txBox="1"/>
          <p:nvPr/>
        </p:nvSpPr>
        <p:spPr>
          <a:xfrm>
            <a:off x="756000" y="1308100"/>
            <a:ext cx="6048000" cy="243656"/>
          </a:xfrm>
          <a:prstGeom prst="rect">
            <a:avLst/>
          </a:prstGeom>
        </p:spPr>
        <p:txBody>
          <a:bodyPr lIns="0" tIns="0" rIns="0" bIns="0" rtlCol="0" anchor="t">
            <a:spAutoFit/>
          </a:bodyPr>
          <a:lstStyle/>
          <a:p>
            <a:pPr lvl="0" algn="l">
              <a:lnSpc>
                <a:spcPts val="1919"/>
              </a:lnSpc>
              <a:spcBef>
                <a:spcPct val="0"/>
              </a:spcBef>
            </a:pPr>
            <a:r>
              <a:rPr lang="en" sz="1599">
                <a:solidFill>
                  <a:srgbClr val="000000"/>
                </a:solidFill>
                <a:latin typeface="Arial Bold"/>
              </a:rPr>
              <a:t>3.2 Mass product registration</a:t>
            </a:r>
          </a:p>
        </p:txBody>
      </p:sp>
      <p:sp>
        <p:nvSpPr>
          <p:cNvPr id="10" name="TextBox 6">
            <a:extLst>
              <a:ext uri="{FF2B5EF4-FFF2-40B4-BE49-F238E27FC236}">
                <a16:creationId xmlns:a16="http://schemas.microsoft.com/office/drawing/2014/main" id="{9CAA9A02-DBA7-C7B4-0724-4458F6346F20}"/>
              </a:ext>
            </a:extLst>
          </p:cNvPr>
          <p:cNvSpPr txBox="1"/>
          <p:nvPr/>
        </p:nvSpPr>
        <p:spPr>
          <a:xfrm>
            <a:off x="756000" y="1891922"/>
            <a:ext cx="6040403" cy="634597"/>
          </a:xfrm>
          <a:prstGeom prst="rect">
            <a:avLst/>
          </a:prstGeom>
        </p:spPr>
        <p:txBody>
          <a:bodyPr wrap="square" lIns="0" tIns="0" rIns="0" bIns="0" rtlCol="0" anchor="t">
            <a:spAutoFit/>
          </a:bodyPr>
          <a:lstStyle/>
          <a:p>
            <a:pPr lvl="0" algn="l">
              <a:lnSpc>
                <a:spcPts val="1680"/>
              </a:lnSpc>
              <a:spcBef>
                <a:spcPct val="0"/>
              </a:spcBef>
            </a:pPr>
            <a:r>
              <a:rPr lang="en" sz="1200">
                <a:solidFill>
                  <a:srgbClr val="000000"/>
                </a:solidFill>
                <a:effectLst/>
                <a:latin typeface="Arial" panose="020B0604020202020204" pitchFamily="34" charset="0"/>
                <a:ea typeface="Calibri" panose="020F0502020204030204" pitchFamily="34" charset="0"/>
                <a:cs typeface="Arial" panose="020B0604020202020204" pitchFamily="34" charset="0"/>
              </a:rPr>
              <a:t>This section provides details on bulk product registration. This method allows you to download our CSV template, add multiple products, and upload them all at once in CSV format.</a:t>
            </a:r>
            <a:endParaRPr lang="en-GB" sz="1200" b="1">
              <a:effectLst/>
              <a:latin typeface="Arial" panose="020B0604020202020204" pitchFamily="34" charset="0"/>
              <a:ea typeface="Arial" panose="020B0604020202020204" pitchFamily="34" charset="0"/>
              <a:cs typeface="Arial" panose="020B0604020202020204" pitchFamily="34" charset="0"/>
            </a:endParaRPr>
          </a:p>
          <a:p>
            <a:pPr>
              <a:lnSpc>
                <a:spcPts val="1680"/>
              </a:lnSpc>
              <a:spcBef>
                <a:spcPct val="0"/>
              </a:spcBef>
            </a:pPr>
            <a:endParaRPr lang="en-US" sz="1200">
              <a:solidFill>
                <a:srgbClr val="000000"/>
              </a:solidFill>
              <a:latin typeface="Arial"/>
            </a:endParaRPr>
          </a:p>
        </p:txBody>
      </p:sp>
      <p:pic>
        <p:nvPicPr>
          <p:cNvPr id="11" name="Picture 10">
            <a:extLst>
              <a:ext uri="{FF2B5EF4-FFF2-40B4-BE49-F238E27FC236}">
                <a16:creationId xmlns:a16="http://schemas.microsoft.com/office/drawing/2014/main" id="{2078693B-0A54-F0C2-D196-C374E1A57138}"/>
              </a:ext>
            </a:extLst>
          </p:cNvPr>
          <p:cNvPicPr>
            <a:picLocks noChangeAspect="1"/>
          </p:cNvPicPr>
          <p:nvPr/>
        </p:nvPicPr>
        <p:blipFill>
          <a:blip r:embed="rId3"/>
          <a:stretch>
            <a:fillRect/>
          </a:stretch>
        </p:blipFill>
        <p:spPr>
          <a:xfrm>
            <a:off x="2572813" y="2725774"/>
            <a:ext cx="2406774" cy="2114659"/>
          </a:xfrm>
          <a:prstGeom prst="rect">
            <a:avLst/>
          </a:prstGeom>
          <a:ln w="15875">
            <a:solidFill>
              <a:schemeClr val="tx1"/>
            </a:solidFill>
          </a:ln>
        </p:spPr>
      </p:pic>
      <p:sp>
        <p:nvSpPr>
          <p:cNvPr id="6" name="TextBox 6">
            <a:extLst>
              <a:ext uri="{FF2B5EF4-FFF2-40B4-BE49-F238E27FC236}">
                <a16:creationId xmlns:a16="http://schemas.microsoft.com/office/drawing/2014/main" id="{7D1B9F2F-F434-9054-4FA4-73C740413B97}"/>
              </a:ext>
            </a:extLst>
          </p:cNvPr>
          <p:cNvSpPr txBox="1"/>
          <p:nvPr/>
        </p:nvSpPr>
        <p:spPr>
          <a:xfrm>
            <a:off x="763597" y="5264172"/>
            <a:ext cx="6040403" cy="1506631"/>
          </a:xfrm>
          <a:prstGeom prst="rect">
            <a:avLst/>
          </a:prstGeom>
        </p:spPr>
        <p:txBody>
          <a:bodyPr wrap="square" lIns="0" tIns="0" rIns="0" bIns="0" rtlCol="0" anchor="t">
            <a:spAutoFit/>
          </a:bodyPr>
          <a:lstStyle/>
          <a:p>
            <a:pPr lvl="0" algn="l">
              <a:lnSpc>
                <a:spcPts val="1680"/>
              </a:lnSpc>
              <a:spcBef>
                <a:spcPct val="0"/>
              </a:spcBef>
            </a:pPr>
            <a:r>
              <a:rPr lang="en" sz="1200">
                <a:solidFill>
                  <a:srgbClr val="000000"/>
                </a:solidFill>
                <a:latin typeface="Arial"/>
              </a:rPr>
              <a:t>Once you start Bulk Product Registration, you will be able to access 3 useful documents that will help you upload your products for registration.</a:t>
            </a:r>
          </a:p>
          <a:p>
            <a:pPr lvl="0" algn="l">
              <a:lnSpc>
                <a:spcPts val="1680"/>
              </a:lnSpc>
              <a:spcBef>
                <a:spcPct val="0"/>
              </a:spcBef>
            </a:pPr>
            <a:endParaRPr lang="en-US" sz="1200">
              <a:solidFill>
                <a:srgbClr val="000000"/>
              </a:solidFill>
              <a:latin typeface="Arial"/>
            </a:endParaRPr>
          </a:p>
          <a:p>
            <a:pPr marL="171450" lvl="0" indent="-171450" algn="l">
              <a:lnSpc>
                <a:spcPts val="1680"/>
              </a:lnSpc>
              <a:spcBef>
                <a:spcPct val="0"/>
              </a:spcBef>
              <a:buFont typeface="Arial" panose="020B0604020202020204" pitchFamily="34" charset="0"/>
              <a:buChar char="•"/>
            </a:pPr>
            <a:r>
              <a:rPr lang="en" sz="1200">
                <a:solidFill>
                  <a:srgbClr val="000000"/>
                </a:solidFill>
                <a:latin typeface="Arial"/>
              </a:rPr>
              <a:t>Bulk upload instructions</a:t>
            </a:r>
          </a:p>
          <a:p>
            <a:pPr marL="171450" lvl="0" indent="-171450" algn="l">
              <a:lnSpc>
                <a:spcPts val="1680"/>
              </a:lnSpc>
              <a:spcBef>
                <a:spcPct val="0"/>
              </a:spcBef>
              <a:buFont typeface="Arial" panose="020B0604020202020204" pitchFamily="34" charset="0"/>
              <a:buChar char="•"/>
            </a:pPr>
            <a:r>
              <a:rPr lang="en" sz="1200">
                <a:solidFill>
                  <a:srgbClr val="000000"/>
                </a:solidFill>
                <a:latin typeface="Arial"/>
              </a:rPr>
              <a:t>Mass loading sample</a:t>
            </a:r>
          </a:p>
          <a:p>
            <a:pPr marL="171450" lvl="0" indent="-171450" algn="l">
              <a:lnSpc>
                <a:spcPts val="1680"/>
              </a:lnSpc>
              <a:spcBef>
                <a:spcPct val="0"/>
              </a:spcBef>
              <a:buFont typeface="Arial" panose="020B0604020202020204" pitchFamily="34" charset="0"/>
              <a:buChar char="•"/>
            </a:pPr>
            <a:r>
              <a:rPr lang="en" sz="1200">
                <a:solidFill>
                  <a:srgbClr val="000000"/>
                </a:solidFill>
                <a:latin typeface="Arial"/>
              </a:rPr>
              <a:t>CSV bulk upload template</a:t>
            </a:r>
          </a:p>
          <a:p>
            <a:pPr lvl="0" algn="l">
              <a:lnSpc>
                <a:spcPts val="1680"/>
              </a:lnSpc>
              <a:spcBef>
                <a:spcPct val="0"/>
              </a:spcBef>
            </a:pPr>
            <a:endParaRPr lang="en-US" sz="1200">
              <a:solidFill>
                <a:srgbClr val="000000"/>
              </a:solidFill>
              <a:latin typeface="Arial"/>
            </a:endParaRPr>
          </a:p>
        </p:txBody>
      </p:sp>
      <p:pic>
        <p:nvPicPr>
          <p:cNvPr id="12" name="Picture 11">
            <a:extLst>
              <a:ext uri="{FF2B5EF4-FFF2-40B4-BE49-F238E27FC236}">
                <a16:creationId xmlns:a16="http://schemas.microsoft.com/office/drawing/2014/main" id="{0D3AED9C-C86F-6B99-BC85-028981AE94E8}"/>
              </a:ext>
            </a:extLst>
          </p:cNvPr>
          <p:cNvPicPr>
            <a:picLocks noChangeAspect="1"/>
          </p:cNvPicPr>
          <p:nvPr/>
        </p:nvPicPr>
        <p:blipFill>
          <a:blip r:embed="rId4"/>
          <a:stretch>
            <a:fillRect/>
          </a:stretch>
        </p:blipFill>
        <p:spPr>
          <a:xfrm>
            <a:off x="2374384" y="6890957"/>
            <a:ext cx="2803631" cy="2814291"/>
          </a:xfrm>
          <a:prstGeom prst="rect">
            <a:avLst/>
          </a:prstGeom>
          <a:ln w="15875">
            <a:solidFill>
              <a:schemeClr val="tx1"/>
            </a:solidFill>
          </a:ln>
        </p:spPr>
      </p:pic>
      <p:sp>
        <p:nvSpPr>
          <p:cNvPr id="9" name="TextBox 7">
            <a:extLst>
              <a:ext uri="{FF2B5EF4-FFF2-40B4-BE49-F238E27FC236}">
                <a16:creationId xmlns:a16="http://schemas.microsoft.com/office/drawing/2014/main" id="{13FC84D0-6694-97B8-096D-DA99F4AD2B49}"/>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extLst>
      <p:ext uri="{BB962C8B-B14F-4D97-AF65-F5344CB8AC3E}">
        <p14:creationId xmlns:p14="http://schemas.microsoft.com/office/powerpoint/2010/main" val="279049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01345"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Freeform 4"/>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7" name="TextBox 7"/>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 sz="900" spc="31">
                <a:solidFill>
                  <a:srgbClr val="FFFFFF"/>
                </a:solidFill>
                <a:latin typeface="Lato"/>
              </a:rPr>
              <a:t>6</a:t>
            </a:r>
          </a:p>
        </p:txBody>
      </p:sp>
      <p:sp>
        <p:nvSpPr>
          <p:cNvPr id="6" name="TextBox 6">
            <a:extLst>
              <a:ext uri="{FF2B5EF4-FFF2-40B4-BE49-F238E27FC236}">
                <a16:creationId xmlns:a16="http://schemas.microsoft.com/office/drawing/2014/main" id="{A8C4F5C9-FCDA-345E-B7B9-8A7E938154A7}"/>
              </a:ext>
            </a:extLst>
          </p:cNvPr>
          <p:cNvSpPr txBox="1"/>
          <p:nvPr/>
        </p:nvSpPr>
        <p:spPr>
          <a:xfrm>
            <a:off x="841655" y="1090888"/>
            <a:ext cx="6040403" cy="5133265"/>
          </a:xfrm>
          <a:prstGeom prst="rect">
            <a:avLst/>
          </a:prstGeom>
        </p:spPr>
        <p:txBody>
          <a:bodyPr wrap="square" lIns="0" tIns="0" rIns="0" bIns="0" rtlCol="0" anchor="t">
            <a:spAutoFit/>
          </a:bodyPr>
          <a:lstStyle/>
          <a:p>
            <a:r>
              <a:rPr lang="en-US" sz="1200" b="1" dirty="0">
                <a:latin typeface="Arial" panose="020B0604020202020204" pitchFamily="34" charset="0"/>
                <a:cs typeface="Arial" panose="020B0604020202020204" pitchFamily="34" charset="0"/>
              </a:rPr>
              <a:t>Loading Instructions in Table</a:t>
            </a:r>
          </a:p>
          <a:p>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This document includes detailed instructions for completing and loading a CSV file. We recommend that you download and read this document before adding products to the CSV file. The instructions include full details about the required fields and how to enter the correct details for each product.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If you are already familiar with working with CSV files, you know that even a small mistake, such as a missing comma (,) or an extra period (.), can cause errors. By carefully following these instructions, you will avoid errors and unnecessary confusion.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note that there may be multiple tabs at the bottom of this document. Be sure to review each tab.</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Loading Example in Table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This document contains an example of a CSV upload file in table format. You can use this file as a useful reference when adding products to the CSV upload table.</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CSV Upload Template in Table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This CSV template is provided for you to download, "save as," and enter your product data. Once you have added all products and completed all the fields, save the file, and you’ll be ready for loading.</a:t>
            </a:r>
          </a:p>
          <a:p>
            <a:pPr>
              <a:lnSpc>
                <a:spcPts val="1680"/>
              </a:lnSpc>
              <a:spcBef>
                <a:spcPct val="0"/>
              </a:spcBef>
            </a:pPr>
            <a:endParaRPr lang="en-GB" sz="1200" dirty="0">
              <a:solidFill>
                <a:srgbClr val="000000"/>
              </a:solidFill>
              <a:latin typeface="Arial" panose="020B0604020202020204" pitchFamily="34" charset="0"/>
              <a:ea typeface="Calibri"/>
              <a:cs typeface="Arial" panose="020B0604020202020204" pitchFamily="34" charset="0"/>
            </a:endParaRPr>
          </a:p>
          <a:p>
            <a:pPr marL="0" lvl="0" indent="0" algn="l">
              <a:lnSpc>
                <a:spcPts val="1680"/>
              </a:lnSpc>
              <a:spcBef>
                <a:spcPct val="0"/>
              </a:spcBef>
            </a:pPr>
            <a:r>
              <a:rPr lang="en" sz="1200" b="1" dirty="0">
                <a:solidFill>
                  <a:srgbClr val="000000"/>
                </a:solidFill>
                <a:latin typeface="Arial" panose="020B0604020202020204" pitchFamily="34" charset="0"/>
                <a:ea typeface="Calibri"/>
                <a:cs typeface="Arial" panose="020B0604020202020204" pitchFamily="34" charset="0"/>
              </a:rPr>
              <a:t>Note important - </a:t>
            </a:r>
            <a:r>
              <a:rPr lang="en-US" sz="1200" dirty="0">
                <a:solidFill>
                  <a:srgbClr val="000000"/>
                </a:solidFill>
                <a:latin typeface="Arial"/>
              </a:rPr>
              <a:t>Please note that container measurement fields can be completed with or without decimals. To avoid errors, we recommend inserting the same number of decimals for all fields, even '0.00' if no decimals are required.</a:t>
            </a:r>
          </a:p>
          <a:p>
            <a:pPr>
              <a:lnSpc>
                <a:spcPts val="1680"/>
              </a:lnSpc>
              <a:spcBef>
                <a:spcPct val="0"/>
              </a:spcBef>
            </a:pPr>
            <a:endParaRPr lang="en-GB" sz="1200" dirty="0">
              <a:solidFill>
                <a:srgbClr val="000000"/>
              </a:solidFill>
              <a:latin typeface="Arial" panose="020B0604020202020204" pitchFamily="34" charset="0"/>
              <a:ea typeface="Calibri"/>
              <a:cs typeface="Arial" panose="020B0604020202020204" pitchFamily="34" charset="0"/>
            </a:endParaRPr>
          </a:p>
        </p:txBody>
      </p:sp>
      <p:sp>
        <p:nvSpPr>
          <p:cNvPr id="11" name="TextBox 6">
            <a:extLst>
              <a:ext uri="{FF2B5EF4-FFF2-40B4-BE49-F238E27FC236}">
                <a16:creationId xmlns:a16="http://schemas.microsoft.com/office/drawing/2014/main" id="{2A17FC51-86B6-8295-81C8-ACC6DA878C46}"/>
              </a:ext>
            </a:extLst>
          </p:cNvPr>
          <p:cNvSpPr txBox="1"/>
          <p:nvPr/>
        </p:nvSpPr>
        <p:spPr>
          <a:xfrm>
            <a:off x="841655" y="6515745"/>
            <a:ext cx="6040403" cy="420949"/>
          </a:xfrm>
          <a:prstGeom prst="rect">
            <a:avLst/>
          </a:prstGeom>
        </p:spPr>
        <p:txBody>
          <a:bodyPr wrap="square" lIns="0" tIns="0" rIns="0" bIns="0" rtlCol="0" anchor="t">
            <a:spAutoFit/>
          </a:bodyPr>
          <a:lstStyle>
            <a:defPPr>
              <a:defRPr lang="en"/>
            </a:defPPr>
            <a:lvl1pPr>
              <a:defRPr sz="1200" b="1">
                <a:latin typeface="Arial" panose="020B0604020202020204" pitchFamily="34" charset="0"/>
                <a:cs typeface="Arial" panose="020B0604020202020204" pitchFamily="34" charset="0"/>
              </a:defRPr>
            </a:lvl1pPr>
          </a:lstStyle>
          <a:p>
            <a:r>
              <a:rPr lang="en-US" b="0" dirty="0"/>
              <a:t>To load the CSV file, click to send the file in the 'Submit File' box, then select 'Confirm Upload' (Confirm loading).</a:t>
            </a:r>
            <a:endParaRPr lang="en" b="0" dirty="0"/>
          </a:p>
        </p:txBody>
      </p:sp>
      <p:pic>
        <p:nvPicPr>
          <p:cNvPr id="12" name="Picture 11">
            <a:extLst>
              <a:ext uri="{FF2B5EF4-FFF2-40B4-BE49-F238E27FC236}">
                <a16:creationId xmlns:a16="http://schemas.microsoft.com/office/drawing/2014/main" id="{EA8A500A-613D-2040-68C5-2FFD5C94A37F}"/>
              </a:ext>
            </a:extLst>
          </p:cNvPr>
          <p:cNvPicPr>
            <a:picLocks noChangeAspect="1"/>
          </p:cNvPicPr>
          <p:nvPr/>
        </p:nvPicPr>
        <p:blipFill rotWithShape="1">
          <a:blip r:embed="rId3"/>
          <a:srcRect l="-1" t="48284" r="-1203"/>
          <a:stretch/>
        </p:blipFill>
        <p:spPr>
          <a:xfrm>
            <a:off x="2228850" y="7077544"/>
            <a:ext cx="2838450" cy="1456007"/>
          </a:xfrm>
          <a:prstGeom prst="rect">
            <a:avLst/>
          </a:prstGeom>
          <a:ln w="15875">
            <a:solidFill>
              <a:schemeClr val="tx1"/>
            </a:solidFill>
          </a:ln>
        </p:spPr>
      </p:pic>
      <p:sp>
        <p:nvSpPr>
          <p:cNvPr id="13" name="TextBox 12">
            <a:extLst>
              <a:ext uri="{FF2B5EF4-FFF2-40B4-BE49-F238E27FC236}">
                <a16:creationId xmlns:a16="http://schemas.microsoft.com/office/drawing/2014/main" id="{6960F467-6A6D-DBE2-0682-E10A442F7F95}"/>
              </a:ext>
            </a:extLst>
          </p:cNvPr>
          <p:cNvSpPr txBox="1"/>
          <p:nvPr/>
        </p:nvSpPr>
        <p:spPr>
          <a:xfrm>
            <a:off x="841655" y="8602791"/>
            <a:ext cx="6040403" cy="1292662"/>
          </a:xfrm>
          <a:prstGeom prst="rect">
            <a:avLst/>
          </a:prstGeom>
        </p:spPr>
        <p:txBody>
          <a:bodyPr wrap="square" lIns="0" tIns="0" rIns="0" bIns="0" rtlCol="0" anchor="t">
            <a:spAutoFit/>
          </a:bodyPr>
          <a:lstStyle>
            <a:defPPr>
              <a:defRPr lang="en"/>
            </a:defPPr>
            <a:lvl1pPr>
              <a:defRPr sz="1200" b="0">
                <a:latin typeface="Arial" panose="020B0604020202020204" pitchFamily="34" charset="0"/>
                <a:cs typeface="Arial" panose="020B0604020202020204" pitchFamily="34" charset="0"/>
              </a:defRPr>
            </a:lvl1pPr>
          </a:lstStyle>
          <a:p>
            <a:r>
              <a:rPr lang="en-US" dirty="0"/>
              <a:t>If the file is in an incorrect format, you will see a </a:t>
            </a:r>
            <a:r>
              <a:rPr lang="en-US" dirty="0">
                <a:solidFill>
                  <a:srgbClr val="FF0000"/>
                </a:solidFill>
              </a:rPr>
              <a:t>red</a:t>
            </a:r>
            <a:r>
              <a:rPr lang="en-US" dirty="0"/>
              <a:t> error message in the top right corner of the screen. This is most likely due to the fact that the document is not in the required CSV format (see the following illustration).</a:t>
            </a:r>
          </a:p>
          <a:p>
            <a:endParaRPr lang="en-US" dirty="0"/>
          </a:p>
          <a:p>
            <a:r>
              <a:rPr lang="en-US" dirty="0"/>
              <a:t>If the file is successfully loaded, you will see a </a:t>
            </a:r>
            <a:r>
              <a:rPr lang="en-US" dirty="0">
                <a:solidFill>
                  <a:srgbClr val="00B050"/>
                </a:solidFill>
              </a:rPr>
              <a:t>green</a:t>
            </a:r>
            <a:r>
              <a:rPr lang="en-US" dirty="0"/>
              <a:t> confirmation message in the top right corner of the screen.</a:t>
            </a:r>
          </a:p>
          <a:p>
            <a:endParaRPr lang="en-US" dirty="0"/>
          </a:p>
        </p:txBody>
      </p:sp>
      <p:sp>
        <p:nvSpPr>
          <p:cNvPr id="5" name="TextBox 7">
            <a:extLst>
              <a:ext uri="{FF2B5EF4-FFF2-40B4-BE49-F238E27FC236}">
                <a16:creationId xmlns:a16="http://schemas.microsoft.com/office/drawing/2014/main" id="{7CCAB122-5EAF-F9E6-B7E1-7581415284C1}"/>
              </a:ext>
            </a:extLst>
          </p:cNvPr>
          <p:cNvSpPr txBox="1"/>
          <p:nvPr/>
        </p:nvSpPr>
        <p:spPr>
          <a:xfrm>
            <a:off x="756000" y="665198"/>
            <a:ext cx="3090093" cy="343364"/>
          </a:xfrm>
          <a:prstGeom prst="rect">
            <a:avLst/>
          </a:prstGeom>
        </p:spPr>
        <p:txBody>
          <a:bodyPr lIns="0" tIns="0" rIns="0" bIns="0" rtlCol="0" anchor="t">
            <a:spAutoFit/>
          </a:bodyPr>
          <a:lstStyle>
            <a:defPPr>
              <a:defRPr lang="en"/>
            </a:defPPr>
            <a:lvl1pPr lvl="0" indent="0">
              <a:lnSpc>
                <a:spcPts val="1400"/>
              </a:lnSpc>
              <a:spcBef>
                <a:spcPct val="0"/>
              </a:spcBef>
              <a:defRPr sz="1000" spc="50">
                <a:solidFill>
                  <a:srgbClr val="48A877"/>
                </a:solidFill>
                <a:latin typeface="Arial"/>
              </a:defRPr>
            </a:lvl1pPr>
          </a:lstStyle>
          <a:p>
            <a:r>
              <a:rPr lang="en-US" dirty="0"/>
              <a:t>INSTRUCTIONS FOR PACKAGING REGISTRATION</a:t>
            </a:r>
            <a:endParaRPr lang="e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DF1D02C885964F991DEDABFB5F61B9" ma:contentTypeVersion="15" ma:contentTypeDescription="Create a new document." ma:contentTypeScope="" ma:versionID="23cca15fbe5e0ebf8baa3f7aa8154377">
  <xsd:schema xmlns:xsd="http://www.w3.org/2001/XMLSchema" xmlns:xs="http://www.w3.org/2001/XMLSchema" xmlns:p="http://schemas.microsoft.com/office/2006/metadata/properties" xmlns:ns2="95ddf7be-9025-4aa7-8e8c-204a227d57ef" xmlns:ns3="c018536c-8379-4380-becb-27cc5ad259e2" targetNamespace="http://schemas.microsoft.com/office/2006/metadata/properties" ma:root="true" ma:fieldsID="450dbfc9ff4406cad1e0d2f158af6bac" ns2:_="" ns3:_="">
    <xsd:import namespace="95ddf7be-9025-4aa7-8e8c-204a227d57ef"/>
    <xsd:import namespace="c018536c-8379-4380-becb-27cc5ad259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df7be-9025-4aa7-8e8c-204a227d5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8d5bbb1-edc5-4f96-b119-8b82b80783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18536c-8379-4380-becb-27cc5ad259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62f44d4-105d-47f1-b035-c89fe732bacd}" ma:internalName="TaxCatchAll" ma:showField="CatchAllData" ma:web="c018536c-8379-4380-becb-27cc5ad259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18536c-8379-4380-becb-27cc5ad259e2" xsi:nil="true"/>
    <lcf76f155ced4ddcb4097134ff3c332f xmlns="95ddf7be-9025-4aa7-8e8c-204a227d57ef">
      <Terms xmlns="http://schemas.microsoft.com/office/infopath/2007/PartnerControls"/>
    </lcf76f155ced4ddcb4097134ff3c332f>
    <SharedWithUsers xmlns="c018536c-8379-4380-becb-27cc5ad259e2">
      <UserInfo>
        <DisplayName>Cristian Mihai</DisplayName>
        <AccountId>6</AccountId>
        <AccountType/>
      </UserInfo>
      <UserInfo>
        <DisplayName>Oana Aftenii</DisplayName>
        <AccountId>21</AccountId>
        <AccountType/>
      </UserInfo>
      <UserInfo>
        <DisplayName>Ioana Ciobotariu</DisplayName>
        <AccountId>18</AccountId>
        <AccountType/>
      </UserInfo>
      <UserInfo>
        <DisplayName>Grant Barbour (e)</DisplayName>
        <AccountId>97</AccountId>
        <AccountType/>
      </UserInfo>
    </SharedWithUsers>
  </documentManagement>
</p:properties>
</file>

<file path=customXml/itemProps1.xml><?xml version="1.0" encoding="utf-8"?>
<ds:datastoreItem xmlns:ds="http://schemas.openxmlformats.org/officeDocument/2006/customXml" ds:itemID="{5B92DD3B-C69D-4843-BD08-0B7F5C214D8D}">
  <ds:schemaRefs>
    <ds:schemaRef ds:uri="http://schemas.microsoft.com/sharepoint/v3/contenttype/forms"/>
  </ds:schemaRefs>
</ds:datastoreItem>
</file>

<file path=customXml/itemProps2.xml><?xml version="1.0" encoding="utf-8"?>
<ds:datastoreItem xmlns:ds="http://schemas.openxmlformats.org/officeDocument/2006/customXml" ds:itemID="{B9F4DB78-7D96-4725-BABA-E91AC7CC6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df7be-9025-4aa7-8e8c-204a227d57ef"/>
    <ds:schemaRef ds:uri="c018536c-8379-4380-becb-27cc5ad25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C4D898-0410-43F6-949E-99BC9026704F}">
  <ds:schemaRefs>
    <ds:schemaRef ds:uri="95ddf7be-9025-4aa7-8e8c-204a227d57ef"/>
    <ds:schemaRef ds:uri="c018536c-8379-4380-becb-27cc5ad259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189</TotalTime>
  <Words>2672</Words>
  <Application>Microsoft Office PowerPoint</Application>
  <PresentationFormat>Custom</PresentationFormat>
  <Paragraphs>242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Bold</vt:lpstr>
      <vt:lpstr>Calibri</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Barcode &amp; DRS logo requirements</dc:title>
  <dc:creator>Beatrice Mocanu</dc:creator>
  <cp:keywords>, docId:40559B5AD506FE18CC09A76F13EF050B</cp:keywords>
  <cp:lastModifiedBy>Beatrice Mocanu</cp:lastModifiedBy>
  <cp:revision>26</cp:revision>
  <dcterms:created xsi:type="dcterms:W3CDTF">2006-08-16T00:00:00Z</dcterms:created>
  <dcterms:modified xsi:type="dcterms:W3CDTF">2025-03-28T14:54:09Z</dcterms:modified>
  <dc:identifier>DAFnGaU-BOI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0x010100A3DF1D02C885964F991DEDABFB5F61B9</vt:lpwstr>
  </property>
  <property fmtid="{D5CDD505-2E9C-101B-9397-08002B2CF9AE}" pid="3" name="MediaServiceImageTags">
    <vt:lpwstr/>
  </property>
</Properties>
</file>